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
  </p:notesMasterIdLst>
  <p:sldIdLst>
    <p:sldId id="295" r:id="rId2"/>
    <p:sldId id="306" r:id="rId3"/>
    <p:sldId id="318" r:id="rId4"/>
    <p:sldId id="307" r:id="rId5"/>
    <p:sldId id="308" r:id="rId6"/>
    <p:sldId id="316" r:id="rId7"/>
    <p:sldId id="309" r:id="rId8"/>
    <p:sldId id="310" r:id="rId9"/>
    <p:sldId id="311" r:id="rId10"/>
    <p:sldId id="312" r:id="rId11"/>
    <p:sldId id="313" r:id="rId12"/>
    <p:sldId id="317" r:id="rId13"/>
    <p:sldId id="314" r:id="rId14"/>
    <p:sldId id="31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60A6"/>
    <a:srgbClr val="D2DEF1"/>
    <a:srgbClr val="B9C2D2"/>
    <a:srgbClr val="B98B0E"/>
    <a:srgbClr val="3C8D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403"/>
    <p:restoredTop sz="96296"/>
  </p:normalViewPr>
  <p:slideViewPr>
    <p:cSldViewPr snapToGrid="0" snapToObjects="1">
      <p:cViewPr varScale="1">
        <p:scale>
          <a:sx n="132" d="100"/>
          <a:sy n="132" d="100"/>
        </p:scale>
        <p:origin x="480" y="168"/>
      </p:cViewPr>
      <p:guideLst/>
    </p:cSldViewPr>
  </p:slideViewPr>
  <p:outlineViewPr>
    <p:cViewPr>
      <p:scale>
        <a:sx n="33" d="100"/>
        <a:sy n="33" d="100"/>
      </p:scale>
      <p:origin x="0" y="-8296"/>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8965AD-86D7-6049-9ACF-5DD2AB707395}" type="datetimeFigureOut">
              <a:rPr lang="en-US" smtClean="0"/>
              <a:t>3/10/22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6E8F34-985F-7048-99F6-2EECFD923A44}" type="slidenum">
              <a:rPr lang="en-US" smtClean="0"/>
              <a:t>‹#›</a:t>
            </a:fld>
            <a:endParaRPr lang="en-US"/>
          </a:p>
        </p:txBody>
      </p:sp>
    </p:spTree>
    <p:extLst>
      <p:ext uri="{BB962C8B-B14F-4D97-AF65-F5344CB8AC3E}">
        <p14:creationId xmlns:p14="http://schemas.microsoft.com/office/powerpoint/2010/main" val="4173466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6E8F34-985F-7048-99F6-2EECFD923A44}" type="slidenum">
              <a:rPr lang="en-US" smtClean="0"/>
              <a:t>1</a:t>
            </a:fld>
            <a:endParaRPr lang="en-US" dirty="0"/>
          </a:p>
        </p:txBody>
      </p:sp>
    </p:spTree>
    <p:extLst>
      <p:ext uri="{BB962C8B-B14F-4D97-AF65-F5344CB8AC3E}">
        <p14:creationId xmlns:p14="http://schemas.microsoft.com/office/powerpoint/2010/main" val="4077729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ED775-10ED-0741-85FA-0AC4A543B8C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6F90F56-ED67-E04D-BF4F-9AD2811163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EFB45DF-5C26-174F-B8CA-0F9321AC37FC}"/>
              </a:ext>
            </a:extLst>
          </p:cNvPr>
          <p:cNvSpPr>
            <a:spLocks noGrp="1"/>
          </p:cNvSpPr>
          <p:nvPr>
            <p:ph type="dt" sz="half" idx="10"/>
          </p:nvPr>
        </p:nvSpPr>
        <p:spPr>
          <a:xfrm>
            <a:off x="838200" y="6356350"/>
            <a:ext cx="2743200" cy="365125"/>
          </a:xfrm>
          <a:prstGeom prst="rect">
            <a:avLst/>
          </a:prstGeom>
        </p:spPr>
        <p:txBody>
          <a:bodyPr/>
          <a:lstStyle/>
          <a:p>
            <a:fld id="{87017C21-B455-AF40-AAF1-4FFC76644F8E}" type="datetime1">
              <a:rPr lang="en-GB" smtClean="0"/>
              <a:t>10/03/2022</a:t>
            </a:fld>
            <a:endParaRPr lang="en-US"/>
          </a:p>
        </p:txBody>
      </p:sp>
      <p:sp>
        <p:nvSpPr>
          <p:cNvPr id="5" name="Footer Placeholder 4">
            <a:extLst>
              <a:ext uri="{FF2B5EF4-FFF2-40B4-BE49-F238E27FC236}">
                <a16:creationId xmlns:a16="http://schemas.microsoft.com/office/drawing/2014/main" id="{6C357349-4027-BB43-AD1B-F1E6F4AE96C1}"/>
              </a:ext>
            </a:extLst>
          </p:cNvPr>
          <p:cNvSpPr>
            <a:spLocks noGrp="1"/>
          </p:cNvSpPr>
          <p:nvPr>
            <p:ph type="ftr" sz="quarter" idx="11"/>
          </p:nvPr>
        </p:nvSpPr>
        <p:spPr/>
        <p:txBody>
          <a:bodyPr/>
          <a:lstStyle/>
          <a:p>
            <a:r>
              <a:rPr lang="en-US"/>
              <a:t>Hanoverian Interim Management</a:t>
            </a:r>
          </a:p>
        </p:txBody>
      </p:sp>
      <p:sp>
        <p:nvSpPr>
          <p:cNvPr id="6" name="Slide Number Placeholder 5">
            <a:extLst>
              <a:ext uri="{FF2B5EF4-FFF2-40B4-BE49-F238E27FC236}">
                <a16:creationId xmlns:a16="http://schemas.microsoft.com/office/drawing/2014/main" id="{79A511ED-E3E1-AA4B-A4A7-22BB38956FE0}"/>
              </a:ext>
            </a:extLst>
          </p:cNvPr>
          <p:cNvSpPr>
            <a:spLocks noGrp="1"/>
          </p:cNvSpPr>
          <p:nvPr>
            <p:ph type="sldNum" sz="quarter" idx="12"/>
          </p:nvPr>
        </p:nvSpPr>
        <p:spPr/>
        <p:txBody>
          <a:bodyPr/>
          <a:lstStyle/>
          <a:p>
            <a:fld id="{C83DB476-1AE2-4248-99F8-67D35D86A992}" type="slidenum">
              <a:rPr lang="en-US" smtClean="0"/>
              <a:t>‹#›</a:t>
            </a:fld>
            <a:endParaRPr lang="en-US"/>
          </a:p>
        </p:txBody>
      </p:sp>
    </p:spTree>
    <p:extLst>
      <p:ext uri="{BB962C8B-B14F-4D97-AF65-F5344CB8AC3E}">
        <p14:creationId xmlns:p14="http://schemas.microsoft.com/office/powerpoint/2010/main" val="1461287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1F74D-C54D-984A-B216-49E0ECCC30B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D8A7B1F-969B-2A44-B0F1-167CE3A4249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71F93B2-7541-6A41-9A0D-F05E26342F44}"/>
              </a:ext>
            </a:extLst>
          </p:cNvPr>
          <p:cNvSpPr>
            <a:spLocks noGrp="1"/>
          </p:cNvSpPr>
          <p:nvPr>
            <p:ph type="dt" sz="half" idx="10"/>
          </p:nvPr>
        </p:nvSpPr>
        <p:spPr>
          <a:xfrm>
            <a:off x="838200" y="6356350"/>
            <a:ext cx="2743200" cy="365125"/>
          </a:xfrm>
          <a:prstGeom prst="rect">
            <a:avLst/>
          </a:prstGeom>
        </p:spPr>
        <p:txBody>
          <a:bodyPr/>
          <a:lstStyle/>
          <a:p>
            <a:fld id="{81939D25-5D6A-5D4D-9114-2190CFBF8B37}" type="datetime1">
              <a:rPr lang="en-GB" smtClean="0"/>
              <a:t>10/03/2022</a:t>
            </a:fld>
            <a:endParaRPr lang="en-US"/>
          </a:p>
        </p:txBody>
      </p:sp>
      <p:sp>
        <p:nvSpPr>
          <p:cNvPr id="5" name="Footer Placeholder 4">
            <a:extLst>
              <a:ext uri="{FF2B5EF4-FFF2-40B4-BE49-F238E27FC236}">
                <a16:creationId xmlns:a16="http://schemas.microsoft.com/office/drawing/2014/main" id="{AD2575C9-4E30-AA47-93E2-8D207E5A0504}"/>
              </a:ext>
            </a:extLst>
          </p:cNvPr>
          <p:cNvSpPr>
            <a:spLocks noGrp="1"/>
          </p:cNvSpPr>
          <p:nvPr>
            <p:ph type="ftr" sz="quarter" idx="11"/>
          </p:nvPr>
        </p:nvSpPr>
        <p:spPr/>
        <p:txBody>
          <a:bodyPr/>
          <a:lstStyle/>
          <a:p>
            <a:r>
              <a:rPr lang="en-US"/>
              <a:t>Hanoverian Interim Management</a:t>
            </a:r>
          </a:p>
        </p:txBody>
      </p:sp>
      <p:sp>
        <p:nvSpPr>
          <p:cNvPr id="6" name="Slide Number Placeholder 5">
            <a:extLst>
              <a:ext uri="{FF2B5EF4-FFF2-40B4-BE49-F238E27FC236}">
                <a16:creationId xmlns:a16="http://schemas.microsoft.com/office/drawing/2014/main" id="{BA3DA87E-451A-0745-80C5-9B75534A78C7}"/>
              </a:ext>
            </a:extLst>
          </p:cNvPr>
          <p:cNvSpPr>
            <a:spLocks noGrp="1"/>
          </p:cNvSpPr>
          <p:nvPr>
            <p:ph type="sldNum" sz="quarter" idx="12"/>
          </p:nvPr>
        </p:nvSpPr>
        <p:spPr/>
        <p:txBody>
          <a:bodyPr/>
          <a:lstStyle/>
          <a:p>
            <a:fld id="{C83DB476-1AE2-4248-99F8-67D35D86A992}" type="slidenum">
              <a:rPr lang="en-US" smtClean="0"/>
              <a:t>‹#›</a:t>
            </a:fld>
            <a:endParaRPr lang="en-US"/>
          </a:p>
        </p:txBody>
      </p:sp>
    </p:spTree>
    <p:extLst>
      <p:ext uri="{BB962C8B-B14F-4D97-AF65-F5344CB8AC3E}">
        <p14:creationId xmlns:p14="http://schemas.microsoft.com/office/powerpoint/2010/main" val="929476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DE988E-64DC-244B-89B5-F85D8895EB9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F46E4DF-C9DB-CE44-9073-B780CCF6F75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392E729-9B74-5B42-A1F5-DEAAAA250729}"/>
              </a:ext>
            </a:extLst>
          </p:cNvPr>
          <p:cNvSpPr>
            <a:spLocks noGrp="1"/>
          </p:cNvSpPr>
          <p:nvPr>
            <p:ph type="dt" sz="half" idx="10"/>
          </p:nvPr>
        </p:nvSpPr>
        <p:spPr>
          <a:xfrm>
            <a:off x="838200" y="6356350"/>
            <a:ext cx="2743200" cy="365125"/>
          </a:xfrm>
          <a:prstGeom prst="rect">
            <a:avLst/>
          </a:prstGeom>
        </p:spPr>
        <p:txBody>
          <a:bodyPr/>
          <a:lstStyle/>
          <a:p>
            <a:fld id="{0AA2B282-15B1-8247-A529-79F5AEB2D03C}" type="datetime1">
              <a:rPr lang="en-GB" smtClean="0"/>
              <a:t>10/03/2022</a:t>
            </a:fld>
            <a:endParaRPr lang="en-US"/>
          </a:p>
        </p:txBody>
      </p:sp>
      <p:sp>
        <p:nvSpPr>
          <p:cNvPr id="5" name="Footer Placeholder 4">
            <a:extLst>
              <a:ext uri="{FF2B5EF4-FFF2-40B4-BE49-F238E27FC236}">
                <a16:creationId xmlns:a16="http://schemas.microsoft.com/office/drawing/2014/main" id="{38C208C6-B2BD-2141-AE58-AF1603667338}"/>
              </a:ext>
            </a:extLst>
          </p:cNvPr>
          <p:cNvSpPr>
            <a:spLocks noGrp="1"/>
          </p:cNvSpPr>
          <p:nvPr>
            <p:ph type="ftr" sz="quarter" idx="11"/>
          </p:nvPr>
        </p:nvSpPr>
        <p:spPr/>
        <p:txBody>
          <a:bodyPr/>
          <a:lstStyle/>
          <a:p>
            <a:r>
              <a:rPr lang="en-US"/>
              <a:t>Hanoverian Interim Management</a:t>
            </a:r>
          </a:p>
        </p:txBody>
      </p:sp>
      <p:sp>
        <p:nvSpPr>
          <p:cNvPr id="6" name="Slide Number Placeholder 5">
            <a:extLst>
              <a:ext uri="{FF2B5EF4-FFF2-40B4-BE49-F238E27FC236}">
                <a16:creationId xmlns:a16="http://schemas.microsoft.com/office/drawing/2014/main" id="{9003EEC3-8D53-784B-A9C2-D922013AF5CF}"/>
              </a:ext>
            </a:extLst>
          </p:cNvPr>
          <p:cNvSpPr>
            <a:spLocks noGrp="1"/>
          </p:cNvSpPr>
          <p:nvPr>
            <p:ph type="sldNum" sz="quarter" idx="12"/>
          </p:nvPr>
        </p:nvSpPr>
        <p:spPr/>
        <p:txBody>
          <a:bodyPr/>
          <a:lstStyle/>
          <a:p>
            <a:fld id="{C83DB476-1AE2-4248-99F8-67D35D86A992}" type="slidenum">
              <a:rPr lang="en-US" smtClean="0"/>
              <a:t>‹#›</a:t>
            </a:fld>
            <a:endParaRPr lang="en-US"/>
          </a:p>
        </p:txBody>
      </p:sp>
    </p:spTree>
    <p:extLst>
      <p:ext uri="{BB962C8B-B14F-4D97-AF65-F5344CB8AC3E}">
        <p14:creationId xmlns:p14="http://schemas.microsoft.com/office/powerpoint/2010/main" val="2073570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DB449-A1A8-6041-96FF-818C1858FAA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5357AA3-0721-644D-8AF3-3079F4330B9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BFBE7D1B-A0B4-BA4E-A8EE-6D710BE5938A}"/>
              </a:ext>
            </a:extLst>
          </p:cNvPr>
          <p:cNvSpPr>
            <a:spLocks noGrp="1"/>
          </p:cNvSpPr>
          <p:nvPr>
            <p:ph type="ftr" sz="quarter" idx="11"/>
          </p:nvPr>
        </p:nvSpPr>
        <p:spPr>
          <a:xfrm>
            <a:off x="838200" y="6356350"/>
            <a:ext cx="4114800" cy="365125"/>
          </a:xfrm>
        </p:spPr>
        <p:txBody>
          <a:bodyPr/>
          <a:lstStyle>
            <a:lvl1pPr algn="l">
              <a:defRPr b="0" i="0">
                <a:latin typeface="Helvetica Neue Thin" panose="020B0403020202020204" pitchFamily="34" charset="0"/>
                <a:ea typeface="Helvetica Neue Thin" panose="020B0403020202020204" pitchFamily="34" charset="0"/>
              </a:defRPr>
            </a:lvl1pPr>
          </a:lstStyle>
          <a:p>
            <a:r>
              <a:rPr lang="en-US"/>
              <a:t>Hanoverian Interim Management, September 2020</a:t>
            </a:r>
          </a:p>
        </p:txBody>
      </p:sp>
      <p:sp>
        <p:nvSpPr>
          <p:cNvPr id="6" name="Slide Number Placeholder 5">
            <a:extLst>
              <a:ext uri="{FF2B5EF4-FFF2-40B4-BE49-F238E27FC236}">
                <a16:creationId xmlns:a16="http://schemas.microsoft.com/office/drawing/2014/main" id="{389E8FFE-D63F-1840-9BDA-15A872CC4989}"/>
              </a:ext>
            </a:extLst>
          </p:cNvPr>
          <p:cNvSpPr>
            <a:spLocks noGrp="1"/>
          </p:cNvSpPr>
          <p:nvPr>
            <p:ph type="sldNum" sz="quarter" idx="12"/>
          </p:nvPr>
        </p:nvSpPr>
        <p:spPr/>
        <p:txBody>
          <a:bodyPr/>
          <a:lstStyle>
            <a:lvl1pPr>
              <a:defRPr b="0" i="0">
                <a:latin typeface="Helvetica Neue Thin" panose="020B0403020202020204" pitchFamily="34" charset="0"/>
                <a:ea typeface="Helvetica Neue Thin" panose="020B0403020202020204" pitchFamily="34" charset="0"/>
              </a:defRPr>
            </a:lvl1pPr>
          </a:lstStyle>
          <a:p>
            <a:fld id="{C83DB476-1AE2-4248-99F8-67D35D86A992}" type="slidenum">
              <a:rPr lang="en-US" smtClean="0"/>
              <a:pPr/>
              <a:t>‹#›</a:t>
            </a:fld>
            <a:endParaRPr lang="en-US"/>
          </a:p>
        </p:txBody>
      </p:sp>
    </p:spTree>
    <p:extLst>
      <p:ext uri="{BB962C8B-B14F-4D97-AF65-F5344CB8AC3E}">
        <p14:creationId xmlns:p14="http://schemas.microsoft.com/office/powerpoint/2010/main" val="1398059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76C4C-9AC1-8446-9517-DA3360CC777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60FFBDF-3B34-EA4D-97C2-5C7F853778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00644FA-CBCA-9D49-AFD6-DAC420BD2025}"/>
              </a:ext>
            </a:extLst>
          </p:cNvPr>
          <p:cNvSpPr>
            <a:spLocks noGrp="1"/>
          </p:cNvSpPr>
          <p:nvPr>
            <p:ph type="dt" sz="half" idx="10"/>
          </p:nvPr>
        </p:nvSpPr>
        <p:spPr>
          <a:xfrm>
            <a:off x="838200" y="6356350"/>
            <a:ext cx="2743200" cy="365125"/>
          </a:xfrm>
          <a:prstGeom prst="rect">
            <a:avLst/>
          </a:prstGeom>
        </p:spPr>
        <p:txBody>
          <a:bodyPr/>
          <a:lstStyle/>
          <a:p>
            <a:fld id="{C4D826CE-B36F-ED45-A9A8-DDA6326EC5CD}" type="datetime1">
              <a:rPr lang="en-GB" smtClean="0"/>
              <a:t>10/03/2022</a:t>
            </a:fld>
            <a:endParaRPr lang="en-US"/>
          </a:p>
        </p:txBody>
      </p:sp>
      <p:sp>
        <p:nvSpPr>
          <p:cNvPr id="5" name="Footer Placeholder 4">
            <a:extLst>
              <a:ext uri="{FF2B5EF4-FFF2-40B4-BE49-F238E27FC236}">
                <a16:creationId xmlns:a16="http://schemas.microsoft.com/office/drawing/2014/main" id="{5DA3B1E0-0029-9E4B-9053-E3AE03753871}"/>
              </a:ext>
            </a:extLst>
          </p:cNvPr>
          <p:cNvSpPr>
            <a:spLocks noGrp="1"/>
          </p:cNvSpPr>
          <p:nvPr>
            <p:ph type="ftr" sz="quarter" idx="11"/>
          </p:nvPr>
        </p:nvSpPr>
        <p:spPr/>
        <p:txBody>
          <a:bodyPr/>
          <a:lstStyle/>
          <a:p>
            <a:r>
              <a:rPr lang="en-US"/>
              <a:t>Hanoverian Interim Management</a:t>
            </a:r>
          </a:p>
        </p:txBody>
      </p:sp>
      <p:sp>
        <p:nvSpPr>
          <p:cNvPr id="6" name="Slide Number Placeholder 5">
            <a:extLst>
              <a:ext uri="{FF2B5EF4-FFF2-40B4-BE49-F238E27FC236}">
                <a16:creationId xmlns:a16="http://schemas.microsoft.com/office/drawing/2014/main" id="{FE291C2D-1B31-B148-A440-8E32C31058EE}"/>
              </a:ext>
            </a:extLst>
          </p:cNvPr>
          <p:cNvSpPr>
            <a:spLocks noGrp="1"/>
          </p:cNvSpPr>
          <p:nvPr>
            <p:ph type="sldNum" sz="quarter" idx="12"/>
          </p:nvPr>
        </p:nvSpPr>
        <p:spPr/>
        <p:txBody>
          <a:bodyPr/>
          <a:lstStyle/>
          <a:p>
            <a:fld id="{C83DB476-1AE2-4248-99F8-67D35D86A992}" type="slidenum">
              <a:rPr lang="en-US" smtClean="0"/>
              <a:t>‹#›</a:t>
            </a:fld>
            <a:endParaRPr lang="en-US"/>
          </a:p>
        </p:txBody>
      </p:sp>
    </p:spTree>
    <p:extLst>
      <p:ext uri="{BB962C8B-B14F-4D97-AF65-F5344CB8AC3E}">
        <p14:creationId xmlns:p14="http://schemas.microsoft.com/office/powerpoint/2010/main" val="1394423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BFCD-FD7D-804D-87EF-429685ADBDC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55E25C8-EA9B-AE4B-ABAB-7273DF3655B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3CFBE88-B3C7-3349-9EDB-8F2B8837225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C9B0877-3FDE-A04D-BCA8-FBF8B9367DE4}"/>
              </a:ext>
            </a:extLst>
          </p:cNvPr>
          <p:cNvSpPr>
            <a:spLocks noGrp="1"/>
          </p:cNvSpPr>
          <p:nvPr>
            <p:ph type="dt" sz="half" idx="10"/>
          </p:nvPr>
        </p:nvSpPr>
        <p:spPr>
          <a:xfrm>
            <a:off x="838200" y="6356350"/>
            <a:ext cx="2743200" cy="365125"/>
          </a:xfrm>
          <a:prstGeom prst="rect">
            <a:avLst/>
          </a:prstGeom>
        </p:spPr>
        <p:txBody>
          <a:bodyPr/>
          <a:lstStyle/>
          <a:p>
            <a:fld id="{F437C8C2-B951-A44C-958D-188F9F9D0AD4}" type="datetime1">
              <a:rPr lang="en-GB" smtClean="0"/>
              <a:t>10/03/2022</a:t>
            </a:fld>
            <a:endParaRPr lang="en-US"/>
          </a:p>
        </p:txBody>
      </p:sp>
      <p:sp>
        <p:nvSpPr>
          <p:cNvPr id="6" name="Footer Placeholder 5">
            <a:extLst>
              <a:ext uri="{FF2B5EF4-FFF2-40B4-BE49-F238E27FC236}">
                <a16:creationId xmlns:a16="http://schemas.microsoft.com/office/drawing/2014/main" id="{964C0167-0144-FC42-9AFE-1B89AA786BBB}"/>
              </a:ext>
            </a:extLst>
          </p:cNvPr>
          <p:cNvSpPr>
            <a:spLocks noGrp="1"/>
          </p:cNvSpPr>
          <p:nvPr>
            <p:ph type="ftr" sz="quarter" idx="11"/>
          </p:nvPr>
        </p:nvSpPr>
        <p:spPr/>
        <p:txBody>
          <a:bodyPr/>
          <a:lstStyle/>
          <a:p>
            <a:r>
              <a:rPr lang="en-US"/>
              <a:t>Hanoverian Interim Management</a:t>
            </a:r>
          </a:p>
        </p:txBody>
      </p:sp>
      <p:sp>
        <p:nvSpPr>
          <p:cNvPr id="7" name="Slide Number Placeholder 6">
            <a:extLst>
              <a:ext uri="{FF2B5EF4-FFF2-40B4-BE49-F238E27FC236}">
                <a16:creationId xmlns:a16="http://schemas.microsoft.com/office/drawing/2014/main" id="{0BC316CD-95D8-E24D-AC95-F980FC73B5D1}"/>
              </a:ext>
            </a:extLst>
          </p:cNvPr>
          <p:cNvSpPr>
            <a:spLocks noGrp="1"/>
          </p:cNvSpPr>
          <p:nvPr>
            <p:ph type="sldNum" sz="quarter" idx="12"/>
          </p:nvPr>
        </p:nvSpPr>
        <p:spPr/>
        <p:txBody>
          <a:bodyPr/>
          <a:lstStyle/>
          <a:p>
            <a:fld id="{C83DB476-1AE2-4248-99F8-67D35D86A992}" type="slidenum">
              <a:rPr lang="en-US" smtClean="0"/>
              <a:t>‹#›</a:t>
            </a:fld>
            <a:endParaRPr lang="en-US"/>
          </a:p>
        </p:txBody>
      </p:sp>
    </p:spTree>
    <p:extLst>
      <p:ext uri="{BB962C8B-B14F-4D97-AF65-F5344CB8AC3E}">
        <p14:creationId xmlns:p14="http://schemas.microsoft.com/office/powerpoint/2010/main" val="4217010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415B9-077B-9940-927E-1214B397501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B8734A7-3762-B042-BE93-7AACDAADD3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C0863B8-8720-C948-9A1E-14CCCC18A1E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C911456-8590-7748-821A-5CEEA51BAC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2D186D1-4903-8549-8BD0-DFFC80733DC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8A6B14E-BF53-774F-8A97-D310DE18D0A0}"/>
              </a:ext>
            </a:extLst>
          </p:cNvPr>
          <p:cNvSpPr>
            <a:spLocks noGrp="1"/>
          </p:cNvSpPr>
          <p:nvPr>
            <p:ph type="dt" sz="half" idx="10"/>
          </p:nvPr>
        </p:nvSpPr>
        <p:spPr>
          <a:xfrm>
            <a:off x="838200" y="6356350"/>
            <a:ext cx="2743200" cy="365125"/>
          </a:xfrm>
          <a:prstGeom prst="rect">
            <a:avLst/>
          </a:prstGeom>
        </p:spPr>
        <p:txBody>
          <a:bodyPr/>
          <a:lstStyle/>
          <a:p>
            <a:fld id="{E8769F94-E02C-1B43-9457-548F56C89897}" type="datetime1">
              <a:rPr lang="en-GB" smtClean="0"/>
              <a:t>10/03/2022</a:t>
            </a:fld>
            <a:endParaRPr lang="en-US"/>
          </a:p>
        </p:txBody>
      </p:sp>
      <p:sp>
        <p:nvSpPr>
          <p:cNvPr id="8" name="Footer Placeholder 7">
            <a:extLst>
              <a:ext uri="{FF2B5EF4-FFF2-40B4-BE49-F238E27FC236}">
                <a16:creationId xmlns:a16="http://schemas.microsoft.com/office/drawing/2014/main" id="{E74F96EA-08B4-AD4C-99CD-16646D43FA77}"/>
              </a:ext>
            </a:extLst>
          </p:cNvPr>
          <p:cNvSpPr>
            <a:spLocks noGrp="1"/>
          </p:cNvSpPr>
          <p:nvPr>
            <p:ph type="ftr" sz="quarter" idx="11"/>
          </p:nvPr>
        </p:nvSpPr>
        <p:spPr/>
        <p:txBody>
          <a:bodyPr/>
          <a:lstStyle/>
          <a:p>
            <a:r>
              <a:rPr lang="en-US"/>
              <a:t>Hanoverian Interim Management</a:t>
            </a:r>
          </a:p>
        </p:txBody>
      </p:sp>
      <p:sp>
        <p:nvSpPr>
          <p:cNvPr id="9" name="Slide Number Placeholder 8">
            <a:extLst>
              <a:ext uri="{FF2B5EF4-FFF2-40B4-BE49-F238E27FC236}">
                <a16:creationId xmlns:a16="http://schemas.microsoft.com/office/drawing/2014/main" id="{4CA03575-B14C-5A4A-8E92-06DCE1497D07}"/>
              </a:ext>
            </a:extLst>
          </p:cNvPr>
          <p:cNvSpPr>
            <a:spLocks noGrp="1"/>
          </p:cNvSpPr>
          <p:nvPr>
            <p:ph type="sldNum" sz="quarter" idx="12"/>
          </p:nvPr>
        </p:nvSpPr>
        <p:spPr/>
        <p:txBody>
          <a:bodyPr/>
          <a:lstStyle/>
          <a:p>
            <a:fld id="{C83DB476-1AE2-4248-99F8-67D35D86A992}" type="slidenum">
              <a:rPr lang="en-US" smtClean="0"/>
              <a:t>‹#›</a:t>
            </a:fld>
            <a:endParaRPr lang="en-US"/>
          </a:p>
        </p:txBody>
      </p:sp>
    </p:spTree>
    <p:extLst>
      <p:ext uri="{BB962C8B-B14F-4D97-AF65-F5344CB8AC3E}">
        <p14:creationId xmlns:p14="http://schemas.microsoft.com/office/powerpoint/2010/main" val="3975384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BDACA-F851-5E45-8F1E-AD66074D4D8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E9C6763-E001-324A-A171-901E496FABF1}"/>
              </a:ext>
            </a:extLst>
          </p:cNvPr>
          <p:cNvSpPr>
            <a:spLocks noGrp="1"/>
          </p:cNvSpPr>
          <p:nvPr>
            <p:ph type="dt" sz="half" idx="10"/>
          </p:nvPr>
        </p:nvSpPr>
        <p:spPr>
          <a:xfrm>
            <a:off x="838200" y="6356350"/>
            <a:ext cx="2743200" cy="365125"/>
          </a:xfrm>
          <a:prstGeom prst="rect">
            <a:avLst/>
          </a:prstGeom>
        </p:spPr>
        <p:txBody>
          <a:bodyPr/>
          <a:lstStyle/>
          <a:p>
            <a:fld id="{256B9910-5093-8741-A42F-C5F6D3BDB2AB}" type="datetime1">
              <a:rPr lang="en-GB" smtClean="0"/>
              <a:t>10/03/2022</a:t>
            </a:fld>
            <a:endParaRPr lang="en-US"/>
          </a:p>
        </p:txBody>
      </p:sp>
      <p:sp>
        <p:nvSpPr>
          <p:cNvPr id="4" name="Footer Placeholder 3">
            <a:extLst>
              <a:ext uri="{FF2B5EF4-FFF2-40B4-BE49-F238E27FC236}">
                <a16:creationId xmlns:a16="http://schemas.microsoft.com/office/drawing/2014/main" id="{BCD53A63-6FE3-9245-8BCA-B65C82FE9BDB}"/>
              </a:ext>
            </a:extLst>
          </p:cNvPr>
          <p:cNvSpPr>
            <a:spLocks noGrp="1"/>
          </p:cNvSpPr>
          <p:nvPr>
            <p:ph type="ftr" sz="quarter" idx="11"/>
          </p:nvPr>
        </p:nvSpPr>
        <p:spPr/>
        <p:txBody>
          <a:bodyPr/>
          <a:lstStyle/>
          <a:p>
            <a:r>
              <a:rPr lang="en-US"/>
              <a:t>Hanoverian Interim Management</a:t>
            </a:r>
          </a:p>
        </p:txBody>
      </p:sp>
      <p:sp>
        <p:nvSpPr>
          <p:cNvPr id="5" name="Slide Number Placeholder 4">
            <a:extLst>
              <a:ext uri="{FF2B5EF4-FFF2-40B4-BE49-F238E27FC236}">
                <a16:creationId xmlns:a16="http://schemas.microsoft.com/office/drawing/2014/main" id="{9A88B529-845D-8549-A096-F22B82E5D459}"/>
              </a:ext>
            </a:extLst>
          </p:cNvPr>
          <p:cNvSpPr>
            <a:spLocks noGrp="1"/>
          </p:cNvSpPr>
          <p:nvPr>
            <p:ph type="sldNum" sz="quarter" idx="12"/>
          </p:nvPr>
        </p:nvSpPr>
        <p:spPr/>
        <p:txBody>
          <a:bodyPr/>
          <a:lstStyle/>
          <a:p>
            <a:fld id="{C83DB476-1AE2-4248-99F8-67D35D86A992}" type="slidenum">
              <a:rPr lang="en-US" smtClean="0"/>
              <a:t>‹#›</a:t>
            </a:fld>
            <a:endParaRPr lang="en-US"/>
          </a:p>
        </p:txBody>
      </p:sp>
    </p:spTree>
    <p:extLst>
      <p:ext uri="{BB962C8B-B14F-4D97-AF65-F5344CB8AC3E}">
        <p14:creationId xmlns:p14="http://schemas.microsoft.com/office/powerpoint/2010/main" val="470078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1C7F21-96BF-9044-94B8-6BA886D5F450}"/>
              </a:ext>
            </a:extLst>
          </p:cNvPr>
          <p:cNvSpPr>
            <a:spLocks noGrp="1"/>
          </p:cNvSpPr>
          <p:nvPr>
            <p:ph type="dt" sz="half" idx="10"/>
          </p:nvPr>
        </p:nvSpPr>
        <p:spPr>
          <a:xfrm>
            <a:off x="838200" y="6356350"/>
            <a:ext cx="2743200" cy="365125"/>
          </a:xfrm>
          <a:prstGeom prst="rect">
            <a:avLst/>
          </a:prstGeom>
        </p:spPr>
        <p:txBody>
          <a:bodyPr/>
          <a:lstStyle/>
          <a:p>
            <a:fld id="{0E06828D-7215-1E40-8795-BC041DF74529}" type="datetime1">
              <a:rPr lang="en-GB" smtClean="0"/>
              <a:t>10/03/2022</a:t>
            </a:fld>
            <a:endParaRPr lang="en-US"/>
          </a:p>
        </p:txBody>
      </p:sp>
      <p:sp>
        <p:nvSpPr>
          <p:cNvPr id="3" name="Footer Placeholder 2">
            <a:extLst>
              <a:ext uri="{FF2B5EF4-FFF2-40B4-BE49-F238E27FC236}">
                <a16:creationId xmlns:a16="http://schemas.microsoft.com/office/drawing/2014/main" id="{7C99783B-F0E6-D84E-8056-C91912E1ED83}"/>
              </a:ext>
            </a:extLst>
          </p:cNvPr>
          <p:cNvSpPr>
            <a:spLocks noGrp="1"/>
          </p:cNvSpPr>
          <p:nvPr>
            <p:ph type="ftr" sz="quarter" idx="11"/>
          </p:nvPr>
        </p:nvSpPr>
        <p:spPr/>
        <p:txBody>
          <a:bodyPr/>
          <a:lstStyle/>
          <a:p>
            <a:r>
              <a:rPr lang="en-US"/>
              <a:t>Hanoverian Interim Management</a:t>
            </a:r>
          </a:p>
        </p:txBody>
      </p:sp>
      <p:sp>
        <p:nvSpPr>
          <p:cNvPr id="4" name="Slide Number Placeholder 3">
            <a:extLst>
              <a:ext uri="{FF2B5EF4-FFF2-40B4-BE49-F238E27FC236}">
                <a16:creationId xmlns:a16="http://schemas.microsoft.com/office/drawing/2014/main" id="{5E5D2E18-B45C-4B45-8852-C2F45B240FF6}"/>
              </a:ext>
            </a:extLst>
          </p:cNvPr>
          <p:cNvSpPr>
            <a:spLocks noGrp="1"/>
          </p:cNvSpPr>
          <p:nvPr>
            <p:ph type="sldNum" sz="quarter" idx="12"/>
          </p:nvPr>
        </p:nvSpPr>
        <p:spPr/>
        <p:txBody>
          <a:bodyPr/>
          <a:lstStyle/>
          <a:p>
            <a:fld id="{C83DB476-1AE2-4248-99F8-67D35D86A992}" type="slidenum">
              <a:rPr lang="en-US" smtClean="0"/>
              <a:t>‹#›</a:t>
            </a:fld>
            <a:endParaRPr lang="en-US"/>
          </a:p>
        </p:txBody>
      </p:sp>
    </p:spTree>
    <p:extLst>
      <p:ext uri="{BB962C8B-B14F-4D97-AF65-F5344CB8AC3E}">
        <p14:creationId xmlns:p14="http://schemas.microsoft.com/office/powerpoint/2010/main" val="308410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BB819-D21C-FF40-9144-65BB61944C7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D7B0AB2-B5FC-DB43-84A8-13F33F628E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BFEE20C-7130-634B-8E50-26A80FEBD5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6C6B6CC-AAE6-B345-BF3C-8B3D5E795CDC}"/>
              </a:ext>
            </a:extLst>
          </p:cNvPr>
          <p:cNvSpPr>
            <a:spLocks noGrp="1"/>
          </p:cNvSpPr>
          <p:nvPr>
            <p:ph type="dt" sz="half" idx="10"/>
          </p:nvPr>
        </p:nvSpPr>
        <p:spPr>
          <a:xfrm>
            <a:off x="838200" y="6356350"/>
            <a:ext cx="2743200" cy="365125"/>
          </a:xfrm>
          <a:prstGeom prst="rect">
            <a:avLst/>
          </a:prstGeom>
        </p:spPr>
        <p:txBody>
          <a:bodyPr/>
          <a:lstStyle/>
          <a:p>
            <a:fld id="{A6751247-E81F-C142-BA5D-E9D8D25432D3}" type="datetime1">
              <a:rPr lang="en-GB" smtClean="0"/>
              <a:t>10/03/2022</a:t>
            </a:fld>
            <a:endParaRPr lang="en-US"/>
          </a:p>
        </p:txBody>
      </p:sp>
      <p:sp>
        <p:nvSpPr>
          <p:cNvPr id="6" name="Footer Placeholder 5">
            <a:extLst>
              <a:ext uri="{FF2B5EF4-FFF2-40B4-BE49-F238E27FC236}">
                <a16:creationId xmlns:a16="http://schemas.microsoft.com/office/drawing/2014/main" id="{E8D53668-A5E4-A142-A0F4-7E43CC73DAC3}"/>
              </a:ext>
            </a:extLst>
          </p:cNvPr>
          <p:cNvSpPr>
            <a:spLocks noGrp="1"/>
          </p:cNvSpPr>
          <p:nvPr>
            <p:ph type="ftr" sz="quarter" idx="11"/>
          </p:nvPr>
        </p:nvSpPr>
        <p:spPr/>
        <p:txBody>
          <a:bodyPr/>
          <a:lstStyle/>
          <a:p>
            <a:r>
              <a:rPr lang="en-US"/>
              <a:t>Hanoverian Interim Management</a:t>
            </a:r>
          </a:p>
        </p:txBody>
      </p:sp>
      <p:sp>
        <p:nvSpPr>
          <p:cNvPr id="7" name="Slide Number Placeholder 6">
            <a:extLst>
              <a:ext uri="{FF2B5EF4-FFF2-40B4-BE49-F238E27FC236}">
                <a16:creationId xmlns:a16="http://schemas.microsoft.com/office/drawing/2014/main" id="{933D12D3-13AC-2C4E-AF97-4BA768CE969C}"/>
              </a:ext>
            </a:extLst>
          </p:cNvPr>
          <p:cNvSpPr>
            <a:spLocks noGrp="1"/>
          </p:cNvSpPr>
          <p:nvPr>
            <p:ph type="sldNum" sz="quarter" idx="12"/>
          </p:nvPr>
        </p:nvSpPr>
        <p:spPr/>
        <p:txBody>
          <a:bodyPr/>
          <a:lstStyle/>
          <a:p>
            <a:fld id="{C83DB476-1AE2-4248-99F8-67D35D86A992}" type="slidenum">
              <a:rPr lang="en-US" smtClean="0"/>
              <a:t>‹#›</a:t>
            </a:fld>
            <a:endParaRPr lang="en-US"/>
          </a:p>
        </p:txBody>
      </p:sp>
    </p:spTree>
    <p:extLst>
      <p:ext uri="{BB962C8B-B14F-4D97-AF65-F5344CB8AC3E}">
        <p14:creationId xmlns:p14="http://schemas.microsoft.com/office/powerpoint/2010/main" val="3147715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0FB62-A3CF-3E47-B7B1-12B905DA0CD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9274637-EB0B-EA4A-A1AF-4858BD23AA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607A45-64A2-F846-AB07-A19F4E26E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C4A0251-2A26-2B48-AD68-D75AB6B8146B}"/>
              </a:ext>
            </a:extLst>
          </p:cNvPr>
          <p:cNvSpPr>
            <a:spLocks noGrp="1"/>
          </p:cNvSpPr>
          <p:nvPr>
            <p:ph type="dt" sz="half" idx="10"/>
          </p:nvPr>
        </p:nvSpPr>
        <p:spPr>
          <a:xfrm>
            <a:off x="838200" y="6356350"/>
            <a:ext cx="2743200" cy="365125"/>
          </a:xfrm>
          <a:prstGeom prst="rect">
            <a:avLst/>
          </a:prstGeom>
        </p:spPr>
        <p:txBody>
          <a:bodyPr/>
          <a:lstStyle/>
          <a:p>
            <a:fld id="{212B2D67-4F66-D44C-8835-217B9AD4E467}" type="datetime1">
              <a:rPr lang="en-GB" smtClean="0"/>
              <a:t>10/03/2022</a:t>
            </a:fld>
            <a:endParaRPr lang="en-US"/>
          </a:p>
        </p:txBody>
      </p:sp>
      <p:sp>
        <p:nvSpPr>
          <p:cNvPr id="6" name="Footer Placeholder 5">
            <a:extLst>
              <a:ext uri="{FF2B5EF4-FFF2-40B4-BE49-F238E27FC236}">
                <a16:creationId xmlns:a16="http://schemas.microsoft.com/office/drawing/2014/main" id="{345C20B2-2B59-CA44-A858-4E5F0178357D}"/>
              </a:ext>
            </a:extLst>
          </p:cNvPr>
          <p:cNvSpPr>
            <a:spLocks noGrp="1"/>
          </p:cNvSpPr>
          <p:nvPr>
            <p:ph type="ftr" sz="quarter" idx="11"/>
          </p:nvPr>
        </p:nvSpPr>
        <p:spPr/>
        <p:txBody>
          <a:bodyPr/>
          <a:lstStyle/>
          <a:p>
            <a:r>
              <a:rPr lang="en-US"/>
              <a:t>Hanoverian Interim Management</a:t>
            </a:r>
          </a:p>
        </p:txBody>
      </p:sp>
      <p:sp>
        <p:nvSpPr>
          <p:cNvPr id="7" name="Slide Number Placeholder 6">
            <a:extLst>
              <a:ext uri="{FF2B5EF4-FFF2-40B4-BE49-F238E27FC236}">
                <a16:creationId xmlns:a16="http://schemas.microsoft.com/office/drawing/2014/main" id="{0764A73C-CEE8-2E45-9953-CFF36E33F3E1}"/>
              </a:ext>
            </a:extLst>
          </p:cNvPr>
          <p:cNvSpPr>
            <a:spLocks noGrp="1"/>
          </p:cNvSpPr>
          <p:nvPr>
            <p:ph type="sldNum" sz="quarter" idx="12"/>
          </p:nvPr>
        </p:nvSpPr>
        <p:spPr/>
        <p:txBody>
          <a:bodyPr/>
          <a:lstStyle/>
          <a:p>
            <a:fld id="{C83DB476-1AE2-4248-99F8-67D35D86A992}" type="slidenum">
              <a:rPr lang="en-US" smtClean="0"/>
              <a:t>‹#›</a:t>
            </a:fld>
            <a:endParaRPr lang="en-US"/>
          </a:p>
        </p:txBody>
      </p:sp>
    </p:spTree>
    <p:extLst>
      <p:ext uri="{BB962C8B-B14F-4D97-AF65-F5344CB8AC3E}">
        <p14:creationId xmlns:p14="http://schemas.microsoft.com/office/powerpoint/2010/main" val="327244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A95D18-B9C0-4B4B-AE32-2578629C6F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AEB3F3F-17CB-1A4D-980C-21FF500077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95C28522-C1F3-C141-A165-36DDF6ECEC2D}"/>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b="0" i="0">
                <a:solidFill>
                  <a:schemeClr val="tx1">
                    <a:tint val="75000"/>
                  </a:schemeClr>
                </a:solidFill>
                <a:latin typeface="Helvetica Neue Thin" panose="020B0403020202020204" pitchFamily="34" charset="0"/>
                <a:ea typeface="Helvetica Neue Thin" panose="020B0403020202020204" pitchFamily="34" charset="0"/>
              </a:defRPr>
            </a:lvl1pPr>
          </a:lstStyle>
          <a:p>
            <a:r>
              <a:rPr lang="en-US"/>
              <a:t>Hanoverian Interim Management, June 2020</a:t>
            </a:r>
          </a:p>
        </p:txBody>
      </p:sp>
      <p:sp>
        <p:nvSpPr>
          <p:cNvPr id="6" name="Slide Number Placeholder 5">
            <a:extLst>
              <a:ext uri="{FF2B5EF4-FFF2-40B4-BE49-F238E27FC236}">
                <a16:creationId xmlns:a16="http://schemas.microsoft.com/office/drawing/2014/main" id="{1A0334C3-BC58-0F4B-9D31-6AEC556ECA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Helvetica Neue Thin" panose="020B0403020202020204" pitchFamily="34" charset="0"/>
                <a:ea typeface="Helvetica Neue Thin" panose="020B0403020202020204" pitchFamily="34" charset="0"/>
              </a:defRPr>
            </a:lvl1pPr>
          </a:lstStyle>
          <a:p>
            <a:fld id="{C83DB476-1AE2-4248-99F8-67D35D86A992}" type="slidenum">
              <a:rPr lang="en-US" smtClean="0"/>
              <a:pPr/>
              <a:t>‹#›</a:t>
            </a:fld>
            <a:endParaRPr lang="en-US"/>
          </a:p>
        </p:txBody>
      </p:sp>
    </p:spTree>
    <p:extLst>
      <p:ext uri="{BB962C8B-B14F-4D97-AF65-F5344CB8AC3E}">
        <p14:creationId xmlns:p14="http://schemas.microsoft.com/office/powerpoint/2010/main" val="19816223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960A6"/>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0419F58-45DC-8C46-A7FB-1B44310BB141}"/>
              </a:ext>
            </a:extLst>
          </p:cNvPr>
          <p:cNvSpPr txBox="1"/>
          <p:nvPr/>
        </p:nvSpPr>
        <p:spPr>
          <a:xfrm>
            <a:off x="976528" y="1215706"/>
            <a:ext cx="9580636" cy="2369880"/>
          </a:xfrm>
          <a:prstGeom prst="rect">
            <a:avLst/>
          </a:prstGeom>
          <a:noFill/>
        </p:spPr>
        <p:txBody>
          <a:bodyPr wrap="square" rtlCol="0">
            <a:spAutoFit/>
          </a:bodyPr>
          <a:lstStyle/>
          <a:p>
            <a:r>
              <a:rPr lang="en-US" sz="12000" dirty="0">
                <a:solidFill>
                  <a:schemeClr val="bg1"/>
                </a:solidFill>
                <a:latin typeface="Helvetica Neue Light" panose="02000403000000020004" pitchFamily="2" charset="0"/>
                <a:ea typeface="Helvetica Neue Light" panose="02000403000000020004" pitchFamily="2" charset="0"/>
              </a:rPr>
              <a:t>lucidum</a:t>
            </a:r>
          </a:p>
          <a:p>
            <a:r>
              <a:rPr lang="en-US" sz="2800" dirty="0">
                <a:solidFill>
                  <a:schemeClr val="bg1"/>
                </a:solidFill>
                <a:latin typeface="Helvetica Neue Light" panose="02000403000000020004" pitchFamily="2" charset="0"/>
                <a:ea typeface="Helvetica Neue Light" panose="02000403000000020004" pitchFamily="2" charset="0"/>
              </a:rPr>
              <a:t>An R Shiny app to build and understand GLMs and GBMs</a:t>
            </a:r>
          </a:p>
        </p:txBody>
      </p:sp>
      <p:sp>
        <p:nvSpPr>
          <p:cNvPr id="9" name="TextBox 8">
            <a:extLst>
              <a:ext uri="{FF2B5EF4-FFF2-40B4-BE49-F238E27FC236}">
                <a16:creationId xmlns:a16="http://schemas.microsoft.com/office/drawing/2014/main" id="{A2DC1F73-7FB5-5544-A050-12640ECE9BC7}"/>
              </a:ext>
            </a:extLst>
          </p:cNvPr>
          <p:cNvSpPr txBox="1"/>
          <p:nvPr/>
        </p:nvSpPr>
        <p:spPr>
          <a:xfrm>
            <a:off x="976528" y="4642394"/>
            <a:ext cx="6807263" cy="907941"/>
          </a:xfrm>
          <a:prstGeom prst="rect">
            <a:avLst/>
          </a:prstGeom>
          <a:noFill/>
        </p:spPr>
        <p:txBody>
          <a:bodyPr wrap="square" rtlCol="0">
            <a:spAutoFit/>
          </a:bodyPr>
          <a:lstStyle/>
          <a:p>
            <a:pPr>
              <a:spcAft>
                <a:spcPts val="600"/>
              </a:spcAft>
            </a:pPr>
            <a:r>
              <a:rPr lang="en-US" sz="2400" dirty="0">
                <a:solidFill>
                  <a:schemeClr val="bg1"/>
                </a:solidFill>
                <a:latin typeface="Helvetica Neue Light" panose="02000403000000020004" pitchFamily="2" charset="0"/>
                <a:ea typeface="Helvetica Neue Light" panose="02000403000000020004" pitchFamily="2" charset="0"/>
              </a:rPr>
              <a:t>Gary Hemming</a:t>
            </a:r>
          </a:p>
          <a:p>
            <a:pPr>
              <a:spcAft>
                <a:spcPts val="600"/>
              </a:spcAft>
            </a:pPr>
            <a:r>
              <a:rPr lang="en-US" sz="2400" dirty="0">
                <a:solidFill>
                  <a:schemeClr val="bg1"/>
                </a:solidFill>
                <a:latin typeface="Helvetica Neue Light" panose="02000403000000020004" pitchFamily="2" charset="0"/>
                <a:ea typeface="Helvetica Neue Light" panose="02000403000000020004" pitchFamily="2" charset="0"/>
              </a:rPr>
              <a:t>March 2022</a:t>
            </a:r>
          </a:p>
        </p:txBody>
      </p:sp>
    </p:spTree>
    <p:extLst>
      <p:ext uri="{BB962C8B-B14F-4D97-AF65-F5344CB8AC3E}">
        <p14:creationId xmlns:p14="http://schemas.microsoft.com/office/powerpoint/2010/main" val="508033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F2BFDE6-6242-0C4E-9176-4A3188F8D5EA}"/>
              </a:ext>
            </a:extLst>
          </p:cNvPr>
          <p:cNvSpPr>
            <a:spLocks noGrp="1"/>
          </p:cNvSpPr>
          <p:nvPr>
            <p:ph type="sldNum" sz="quarter" idx="12"/>
          </p:nvPr>
        </p:nvSpPr>
        <p:spPr/>
        <p:txBody>
          <a:bodyPr/>
          <a:lstStyle/>
          <a:p>
            <a:fld id="{C83DB476-1AE2-4248-99F8-67D35D86A992}" type="slidenum">
              <a:rPr lang="en-US" smtClean="0"/>
              <a:pPr/>
              <a:t>10</a:t>
            </a:fld>
            <a:endParaRPr lang="en-US" dirty="0"/>
          </a:p>
        </p:txBody>
      </p:sp>
      <p:sp>
        <p:nvSpPr>
          <p:cNvPr id="7" name="Title 1">
            <a:extLst>
              <a:ext uri="{FF2B5EF4-FFF2-40B4-BE49-F238E27FC236}">
                <a16:creationId xmlns:a16="http://schemas.microsoft.com/office/drawing/2014/main" id="{8E662AB1-DE3C-BE4D-839A-E7A40BBCCE9C}"/>
              </a:ext>
            </a:extLst>
          </p:cNvPr>
          <p:cNvSpPr>
            <a:spLocks noGrp="1"/>
          </p:cNvSpPr>
          <p:nvPr>
            <p:ph type="title"/>
          </p:nvPr>
        </p:nvSpPr>
        <p:spPr>
          <a:xfrm>
            <a:off x="838200" y="468157"/>
            <a:ext cx="10515600" cy="729579"/>
          </a:xfrm>
        </p:spPr>
        <p:txBody>
          <a:bodyPr>
            <a:normAutofit/>
          </a:bodyPr>
          <a:lstStyle/>
          <a:p>
            <a:r>
              <a:rPr lang="en-US" sz="3200" dirty="0">
                <a:latin typeface="Helvetica Neue Light" panose="02000403000000020004" pitchFamily="2" charset="0"/>
                <a:ea typeface="Helvetica Neue Light" panose="02000403000000020004" pitchFamily="2" charset="0"/>
              </a:rPr>
              <a:t>3. lucidum controls – GlimmaR</a:t>
            </a:r>
          </a:p>
        </p:txBody>
      </p:sp>
      <p:pic>
        <p:nvPicPr>
          <p:cNvPr id="2" name="Picture 1">
            <a:extLst>
              <a:ext uri="{FF2B5EF4-FFF2-40B4-BE49-F238E27FC236}">
                <a16:creationId xmlns:a16="http://schemas.microsoft.com/office/drawing/2014/main" id="{B653CC6F-E095-654B-BF45-1B1CAEA67659}"/>
              </a:ext>
            </a:extLst>
          </p:cNvPr>
          <p:cNvPicPr>
            <a:picLocks noChangeAspect="1"/>
          </p:cNvPicPr>
          <p:nvPr/>
        </p:nvPicPr>
        <p:blipFill>
          <a:blip r:embed="rId2"/>
          <a:stretch>
            <a:fillRect/>
          </a:stretch>
        </p:blipFill>
        <p:spPr>
          <a:xfrm>
            <a:off x="919874" y="1117218"/>
            <a:ext cx="8788139" cy="5499862"/>
          </a:xfrm>
          <a:prstGeom prst="rect">
            <a:avLst/>
          </a:prstGeom>
        </p:spPr>
      </p:pic>
      <p:sp>
        <p:nvSpPr>
          <p:cNvPr id="8" name="Rounded Rectangle 7">
            <a:extLst>
              <a:ext uri="{FF2B5EF4-FFF2-40B4-BE49-F238E27FC236}">
                <a16:creationId xmlns:a16="http://schemas.microsoft.com/office/drawing/2014/main" id="{244E9659-9029-7E47-9B64-4815A989965E}"/>
              </a:ext>
            </a:extLst>
          </p:cNvPr>
          <p:cNvSpPr/>
          <p:nvPr/>
        </p:nvSpPr>
        <p:spPr>
          <a:xfrm>
            <a:off x="2583173" y="2607391"/>
            <a:ext cx="2897751" cy="3311570"/>
          </a:xfrm>
          <a:prstGeom prst="roundRect">
            <a:avLst>
              <a:gd name="adj" fmla="val 845"/>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8F3F2FE-2251-6848-867F-B0D36A2CA378}"/>
              </a:ext>
            </a:extLst>
          </p:cNvPr>
          <p:cNvSpPr/>
          <p:nvPr/>
        </p:nvSpPr>
        <p:spPr>
          <a:xfrm>
            <a:off x="5562599" y="2429211"/>
            <a:ext cx="4096094" cy="3779947"/>
          </a:xfrm>
          <a:prstGeom prst="roundRect">
            <a:avLst>
              <a:gd name="adj" fmla="val 845"/>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C00D1DD5-7118-8F44-B369-0F15AD804E41}"/>
              </a:ext>
            </a:extLst>
          </p:cNvPr>
          <p:cNvSpPr/>
          <p:nvPr/>
        </p:nvSpPr>
        <p:spPr>
          <a:xfrm>
            <a:off x="4952780" y="1847309"/>
            <a:ext cx="502682" cy="208374"/>
          </a:xfrm>
          <a:prstGeom prst="roundRect">
            <a:avLst>
              <a:gd name="adj" fmla="val 845"/>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1A2F5783-6C86-1448-9000-503E83E3C801}"/>
              </a:ext>
            </a:extLst>
          </p:cNvPr>
          <p:cNvSpPr/>
          <p:nvPr/>
        </p:nvSpPr>
        <p:spPr>
          <a:xfrm>
            <a:off x="4376057" y="1846797"/>
            <a:ext cx="576723" cy="208374"/>
          </a:xfrm>
          <a:prstGeom prst="roundRect">
            <a:avLst>
              <a:gd name="adj" fmla="val 845"/>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793B0244-7654-7E4C-AEB8-CC6ACBCAE392}"/>
              </a:ext>
            </a:extLst>
          </p:cNvPr>
          <p:cNvSpPr/>
          <p:nvPr/>
        </p:nvSpPr>
        <p:spPr>
          <a:xfrm>
            <a:off x="8985686" y="1846797"/>
            <a:ext cx="639577" cy="208374"/>
          </a:xfrm>
          <a:prstGeom prst="roundRect">
            <a:avLst>
              <a:gd name="adj" fmla="val 845"/>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40B1B2F7-03D4-8346-9C94-917EE225BC35}"/>
              </a:ext>
            </a:extLst>
          </p:cNvPr>
          <p:cNvSpPr/>
          <p:nvPr/>
        </p:nvSpPr>
        <p:spPr>
          <a:xfrm>
            <a:off x="8741802" y="1847433"/>
            <a:ext cx="243884" cy="208374"/>
          </a:xfrm>
          <a:prstGeom prst="roundRect">
            <a:avLst>
              <a:gd name="adj" fmla="val 845"/>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A0B74B69-3C7B-DF46-BC1D-0309F2F056A1}"/>
              </a:ext>
            </a:extLst>
          </p:cNvPr>
          <p:cNvSpPr/>
          <p:nvPr/>
        </p:nvSpPr>
        <p:spPr>
          <a:xfrm>
            <a:off x="8699025" y="1466953"/>
            <a:ext cx="926238" cy="208374"/>
          </a:xfrm>
          <a:prstGeom prst="roundRect">
            <a:avLst>
              <a:gd name="adj" fmla="val 845"/>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9">
            <a:extLst>
              <a:ext uri="{FF2B5EF4-FFF2-40B4-BE49-F238E27FC236}">
                <a16:creationId xmlns:a16="http://schemas.microsoft.com/office/drawing/2014/main" id="{6819527E-519B-4E4D-AE74-71A30A8AE3F1}"/>
              </a:ext>
            </a:extLst>
          </p:cNvPr>
          <p:cNvSpPr>
            <a:spLocks noGrp="1"/>
          </p:cNvSpPr>
          <p:nvPr>
            <p:ph idx="1"/>
          </p:nvPr>
        </p:nvSpPr>
        <p:spPr>
          <a:xfrm>
            <a:off x="9789687" y="1298130"/>
            <a:ext cx="2118017" cy="4610769"/>
          </a:xfrm>
        </p:spPr>
        <p:txBody>
          <a:bodyPr>
            <a:noAutofit/>
          </a:bodyPr>
          <a:lstStyle/>
          <a:p>
            <a:pPr marL="0" indent="0">
              <a:spcBef>
                <a:spcPts val="0"/>
              </a:spcBef>
              <a:spcAft>
                <a:spcPts val="600"/>
              </a:spcAft>
              <a:buNone/>
            </a:pPr>
            <a:r>
              <a:rPr lang="en-US" sz="1000" b="1" dirty="0">
                <a:latin typeface="Helvetica Neue Light" panose="02000403000000020004" pitchFamily="2" charset="0"/>
                <a:ea typeface="Helvetica Neue Light" panose="02000403000000020004" pitchFamily="2" charset="0"/>
              </a:rPr>
              <a:t>GlimmaR uses the standard R formula syntax to build GLMs</a:t>
            </a:r>
          </a:p>
          <a:p>
            <a:pPr marL="0" indent="0">
              <a:spcBef>
                <a:spcPts val="0"/>
              </a:spcBef>
              <a:spcAft>
                <a:spcPts val="600"/>
              </a:spcAft>
              <a:buNone/>
            </a:pPr>
            <a:endParaRPr lang="en-US" sz="1000" dirty="0">
              <a:latin typeface="Helvetica Neue Light" panose="02000403000000020004" pitchFamily="2" charset="0"/>
              <a:ea typeface="Helvetica Neue Light" panose="02000403000000020004" pitchFamily="2" charset="0"/>
            </a:endParaRPr>
          </a:p>
          <a:p>
            <a:pPr>
              <a:spcBef>
                <a:spcPts val="0"/>
              </a:spcBef>
              <a:spcAft>
                <a:spcPts val="600"/>
              </a:spcAft>
              <a:buFont typeface="+mj-lt"/>
              <a:buAutoNum type="arabicPeriod"/>
            </a:pPr>
            <a:r>
              <a:rPr lang="en-US" sz="1000" dirty="0">
                <a:latin typeface="Helvetica Neue Light" panose="02000403000000020004" pitchFamily="2" charset="0"/>
                <a:ea typeface="Helvetica Neue Light" panose="02000403000000020004" pitchFamily="2" charset="0"/>
              </a:rPr>
              <a:t>Enter the GLM formula in this text box.  Comments starting with # are ignored.</a:t>
            </a:r>
          </a:p>
          <a:p>
            <a:pPr>
              <a:spcBef>
                <a:spcPts val="0"/>
              </a:spcBef>
              <a:spcAft>
                <a:spcPts val="600"/>
              </a:spcAft>
              <a:buFont typeface="+mj-lt"/>
              <a:buAutoNum type="arabicPeriod"/>
            </a:pPr>
            <a:r>
              <a:rPr lang="en-US" sz="1000" dirty="0">
                <a:latin typeface="Helvetica Neue Light" panose="02000403000000020004" pitchFamily="2" charset="0"/>
                <a:ea typeface="Helvetica Neue Light" panose="02000403000000020004" pitchFamily="2" charset="0"/>
              </a:rPr>
              <a:t>Converts the GLM to tabular format.  Only works for one way and 2D terms currently.</a:t>
            </a:r>
          </a:p>
          <a:p>
            <a:pPr>
              <a:spcBef>
                <a:spcPts val="0"/>
              </a:spcBef>
              <a:spcAft>
                <a:spcPts val="600"/>
              </a:spcAft>
              <a:buFont typeface="+mj-lt"/>
              <a:buAutoNum type="arabicPeriod"/>
            </a:pPr>
            <a:r>
              <a:rPr lang="en-US" sz="1000" dirty="0">
                <a:latin typeface="Helvetica Neue Light" panose="02000403000000020004" pitchFamily="2" charset="0"/>
                <a:ea typeface="Helvetica Neue Light" panose="02000403000000020004" pitchFamily="2" charset="0"/>
              </a:rPr>
              <a:t>Load/Save the GLM formula.</a:t>
            </a:r>
          </a:p>
          <a:p>
            <a:pPr>
              <a:spcBef>
                <a:spcPts val="0"/>
              </a:spcBef>
              <a:spcAft>
                <a:spcPts val="600"/>
              </a:spcAft>
              <a:buFont typeface="+mj-lt"/>
              <a:buAutoNum type="arabicPeriod"/>
            </a:pPr>
            <a:r>
              <a:rPr lang="en-US" sz="1000" dirty="0">
                <a:latin typeface="Helvetica Neue Light" panose="02000403000000020004" pitchFamily="2" charset="0"/>
                <a:ea typeface="Helvetica Neue Light" panose="02000403000000020004" pitchFamily="2" charset="0"/>
              </a:rPr>
              <a:t>The GLM coefficients, standard errors and colour-coded p-values.</a:t>
            </a:r>
          </a:p>
          <a:p>
            <a:pPr>
              <a:spcBef>
                <a:spcPts val="0"/>
              </a:spcBef>
              <a:spcAft>
                <a:spcPts val="600"/>
              </a:spcAft>
              <a:buFont typeface="+mj-lt"/>
              <a:buAutoNum type="arabicPeriod"/>
            </a:pPr>
            <a:r>
              <a:rPr lang="en-US" sz="1000" dirty="0">
                <a:latin typeface="Helvetica Neue Light" panose="02000403000000020004" pitchFamily="2" charset="0"/>
                <a:ea typeface="Helvetica Neue Light" panose="02000403000000020004" pitchFamily="2" charset="0"/>
              </a:rPr>
              <a:t>Tools to help the user build the GLM formula and reduce typing.</a:t>
            </a:r>
          </a:p>
          <a:p>
            <a:pPr>
              <a:spcBef>
                <a:spcPts val="0"/>
              </a:spcBef>
              <a:spcAft>
                <a:spcPts val="600"/>
              </a:spcAft>
              <a:buFont typeface="+mj-lt"/>
              <a:buAutoNum type="arabicPeriod"/>
            </a:pPr>
            <a:r>
              <a:rPr lang="en-US" sz="1000" dirty="0">
                <a:latin typeface="Helvetica Neue Light" panose="02000403000000020004" pitchFamily="2" charset="0"/>
                <a:ea typeface="Helvetica Neue Light" panose="02000403000000020004" pitchFamily="2" charset="0"/>
              </a:rPr>
              <a:t>Select a feature from the coefficient table and click this button to view the feature in ChartaR.</a:t>
            </a:r>
          </a:p>
          <a:p>
            <a:pPr>
              <a:spcBef>
                <a:spcPts val="0"/>
              </a:spcBef>
              <a:spcAft>
                <a:spcPts val="600"/>
              </a:spcAft>
              <a:buFont typeface="+mj-lt"/>
              <a:buAutoNum type="arabicPeriod"/>
            </a:pPr>
            <a:r>
              <a:rPr lang="en-US" sz="1000" dirty="0">
                <a:latin typeface="Helvetica Neue Light" panose="02000403000000020004" pitchFamily="2" charset="0"/>
                <a:ea typeface="Helvetica Neue Light" panose="02000403000000020004" pitchFamily="2" charset="0"/>
              </a:rPr>
              <a:t>Saves the GLM as an .RDS object for use elsewhere.</a:t>
            </a:r>
          </a:p>
          <a:p>
            <a:pPr>
              <a:spcBef>
                <a:spcPts val="0"/>
              </a:spcBef>
              <a:spcAft>
                <a:spcPts val="600"/>
              </a:spcAft>
              <a:buFont typeface="+mj-lt"/>
              <a:buAutoNum type="arabicPeriod"/>
            </a:pPr>
            <a:r>
              <a:rPr lang="en-US" sz="1000" dirty="0">
                <a:latin typeface="Helvetica Neue Light" panose="02000403000000020004" pitchFamily="2" charset="0"/>
                <a:ea typeface="Helvetica Neue Light" panose="02000403000000020004" pitchFamily="2" charset="0"/>
              </a:rPr>
              <a:t>Choose whether to build the GLM on all rows or just training rows.</a:t>
            </a:r>
          </a:p>
        </p:txBody>
      </p:sp>
      <p:sp>
        <p:nvSpPr>
          <p:cNvPr id="4" name="Oval 3">
            <a:extLst>
              <a:ext uri="{FF2B5EF4-FFF2-40B4-BE49-F238E27FC236}">
                <a16:creationId xmlns:a16="http://schemas.microsoft.com/office/drawing/2014/main" id="{9E82334E-0413-DC43-BABE-A8579298CB59}"/>
              </a:ext>
            </a:extLst>
          </p:cNvPr>
          <p:cNvSpPr/>
          <p:nvPr/>
        </p:nvSpPr>
        <p:spPr>
          <a:xfrm>
            <a:off x="2504789" y="2547607"/>
            <a:ext cx="196295" cy="1962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1</a:t>
            </a:r>
          </a:p>
        </p:txBody>
      </p:sp>
      <p:sp>
        <p:nvSpPr>
          <p:cNvPr id="19" name="Oval 18">
            <a:extLst>
              <a:ext uri="{FF2B5EF4-FFF2-40B4-BE49-F238E27FC236}">
                <a16:creationId xmlns:a16="http://schemas.microsoft.com/office/drawing/2014/main" id="{C3294D4D-CE46-7F46-8EEB-CC8BCF64FBD2}"/>
              </a:ext>
            </a:extLst>
          </p:cNvPr>
          <p:cNvSpPr/>
          <p:nvPr/>
        </p:nvSpPr>
        <p:spPr>
          <a:xfrm>
            <a:off x="5515172" y="2411096"/>
            <a:ext cx="196295" cy="1962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4</a:t>
            </a:r>
          </a:p>
        </p:txBody>
      </p:sp>
      <p:sp>
        <p:nvSpPr>
          <p:cNvPr id="20" name="Oval 19">
            <a:extLst>
              <a:ext uri="{FF2B5EF4-FFF2-40B4-BE49-F238E27FC236}">
                <a16:creationId xmlns:a16="http://schemas.microsoft.com/office/drawing/2014/main" id="{39D69E3D-D5B4-E646-B506-57DB6DB9066F}"/>
              </a:ext>
            </a:extLst>
          </p:cNvPr>
          <p:cNvSpPr/>
          <p:nvPr/>
        </p:nvSpPr>
        <p:spPr>
          <a:xfrm>
            <a:off x="4566271" y="1702080"/>
            <a:ext cx="196295" cy="1962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2</a:t>
            </a:r>
          </a:p>
        </p:txBody>
      </p:sp>
      <p:sp>
        <p:nvSpPr>
          <p:cNvPr id="21" name="Oval 20">
            <a:extLst>
              <a:ext uri="{FF2B5EF4-FFF2-40B4-BE49-F238E27FC236}">
                <a16:creationId xmlns:a16="http://schemas.microsoft.com/office/drawing/2014/main" id="{DF4324F3-889D-AE41-8947-30C0BCEAA6E5}"/>
              </a:ext>
            </a:extLst>
          </p:cNvPr>
          <p:cNvSpPr/>
          <p:nvPr/>
        </p:nvSpPr>
        <p:spPr>
          <a:xfrm>
            <a:off x="5104691" y="1702079"/>
            <a:ext cx="196295" cy="1962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3</a:t>
            </a:r>
          </a:p>
        </p:txBody>
      </p:sp>
      <p:sp>
        <p:nvSpPr>
          <p:cNvPr id="22" name="Oval 21">
            <a:extLst>
              <a:ext uri="{FF2B5EF4-FFF2-40B4-BE49-F238E27FC236}">
                <a16:creationId xmlns:a16="http://schemas.microsoft.com/office/drawing/2014/main" id="{1A93743B-7B52-7345-87FB-75CD78F1BB04}"/>
              </a:ext>
            </a:extLst>
          </p:cNvPr>
          <p:cNvSpPr/>
          <p:nvPr/>
        </p:nvSpPr>
        <p:spPr>
          <a:xfrm>
            <a:off x="8519203" y="1472992"/>
            <a:ext cx="196295" cy="1962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5</a:t>
            </a:r>
          </a:p>
        </p:txBody>
      </p:sp>
      <p:sp>
        <p:nvSpPr>
          <p:cNvPr id="23" name="Oval 22">
            <a:extLst>
              <a:ext uri="{FF2B5EF4-FFF2-40B4-BE49-F238E27FC236}">
                <a16:creationId xmlns:a16="http://schemas.microsoft.com/office/drawing/2014/main" id="{C06572E2-62BB-0F4F-9D72-4783CE750EA0}"/>
              </a:ext>
            </a:extLst>
          </p:cNvPr>
          <p:cNvSpPr/>
          <p:nvPr/>
        </p:nvSpPr>
        <p:spPr>
          <a:xfrm>
            <a:off x="8560137" y="1852836"/>
            <a:ext cx="196295" cy="1962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6</a:t>
            </a:r>
          </a:p>
        </p:txBody>
      </p:sp>
      <p:sp>
        <p:nvSpPr>
          <p:cNvPr id="24" name="Oval 23">
            <a:extLst>
              <a:ext uri="{FF2B5EF4-FFF2-40B4-BE49-F238E27FC236}">
                <a16:creationId xmlns:a16="http://schemas.microsoft.com/office/drawing/2014/main" id="{098081A0-796A-1940-82F9-2EE803723937}"/>
              </a:ext>
            </a:extLst>
          </p:cNvPr>
          <p:cNvSpPr/>
          <p:nvPr/>
        </p:nvSpPr>
        <p:spPr>
          <a:xfrm>
            <a:off x="9606825" y="1856375"/>
            <a:ext cx="196295" cy="1962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7</a:t>
            </a:r>
          </a:p>
        </p:txBody>
      </p:sp>
      <p:sp>
        <p:nvSpPr>
          <p:cNvPr id="25" name="Rounded Rectangle 24">
            <a:extLst>
              <a:ext uri="{FF2B5EF4-FFF2-40B4-BE49-F238E27FC236}">
                <a16:creationId xmlns:a16="http://schemas.microsoft.com/office/drawing/2014/main" id="{D5471FC1-7B0A-F442-876D-CC3D46A41C97}"/>
              </a:ext>
            </a:extLst>
          </p:cNvPr>
          <p:cNvSpPr/>
          <p:nvPr/>
        </p:nvSpPr>
        <p:spPr>
          <a:xfrm>
            <a:off x="2630734" y="5986427"/>
            <a:ext cx="1325146" cy="196295"/>
          </a:xfrm>
          <a:prstGeom prst="roundRect">
            <a:avLst>
              <a:gd name="adj" fmla="val 845"/>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A48DAD4-1B88-6849-8AC5-0C36721A62CF}"/>
              </a:ext>
            </a:extLst>
          </p:cNvPr>
          <p:cNvSpPr/>
          <p:nvPr/>
        </p:nvSpPr>
        <p:spPr>
          <a:xfrm>
            <a:off x="2583842" y="6137564"/>
            <a:ext cx="196295" cy="1962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8</a:t>
            </a:r>
          </a:p>
        </p:txBody>
      </p:sp>
    </p:spTree>
    <p:extLst>
      <p:ext uri="{BB962C8B-B14F-4D97-AF65-F5344CB8AC3E}">
        <p14:creationId xmlns:p14="http://schemas.microsoft.com/office/powerpoint/2010/main" val="30341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xEl>
                                              <p:pRg st="7" end="7"/>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8">
                                            <p:txEl>
                                              <p:pRg st="8" end="8"/>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xEl>
                                              <p:pRg st="9" end="9"/>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3" grpId="0" animBg="1"/>
      <p:bldP spid="14" grpId="0" animBg="1"/>
      <p:bldP spid="15" grpId="0" animBg="1"/>
      <p:bldP spid="16" grpId="0" animBg="1"/>
      <p:bldP spid="18" grpId="0" uiExpand="1" build="p"/>
      <p:bldP spid="4"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F2BFDE6-6242-0C4E-9176-4A3188F8D5EA}"/>
              </a:ext>
            </a:extLst>
          </p:cNvPr>
          <p:cNvSpPr>
            <a:spLocks noGrp="1"/>
          </p:cNvSpPr>
          <p:nvPr>
            <p:ph type="sldNum" sz="quarter" idx="12"/>
          </p:nvPr>
        </p:nvSpPr>
        <p:spPr/>
        <p:txBody>
          <a:bodyPr/>
          <a:lstStyle/>
          <a:p>
            <a:fld id="{C83DB476-1AE2-4248-99F8-67D35D86A992}" type="slidenum">
              <a:rPr lang="en-US" smtClean="0"/>
              <a:pPr/>
              <a:t>11</a:t>
            </a:fld>
            <a:endParaRPr lang="en-US" dirty="0"/>
          </a:p>
        </p:txBody>
      </p:sp>
      <p:sp>
        <p:nvSpPr>
          <p:cNvPr id="7" name="Title 1">
            <a:extLst>
              <a:ext uri="{FF2B5EF4-FFF2-40B4-BE49-F238E27FC236}">
                <a16:creationId xmlns:a16="http://schemas.microsoft.com/office/drawing/2014/main" id="{8E662AB1-DE3C-BE4D-839A-E7A40BBCCE9C}"/>
              </a:ext>
            </a:extLst>
          </p:cNvPr>
          <p:cNvSpPr>
            <a:spLocks noGrp="1"/>
          </p:cNvSpPr>
          <p:nvPr>
            <p:ph type="title"/>
          </p:nvPr>
        </p:nvSpPr>
        <p:spPr>
          <a:xfrm>
            <a:off x="838200" y="468157"/>
            <a:ext cx="10515600" cy="729579"/>
          </a:xfrm>
        </p:spPr>
        <p:txBody>
          <a:bodyPr>
            <a:normAutofit/>
          </a:bodyPr>
          <a:lstStyle/>
          <a:p>
            <a:r>
              <a:rPr lang="en-US" sz="3200" dirty="0">
                <a:latin typeface="Helvetica Neue Light" panose="02000403000000020004" pitchFamily="2" charset="0"/>
                <a:ea typeface="Helvetica Neue Light" panose="02000403000000020004" pitchFamily="2" charset="0"/>
              </a:rPr>
              <a:t>3. lucidum controls – BoostaR</a:t>
            </a:r>
          </a:p>
        </p:txBody>
      </p:sp>
      <p:pic>
        <p:nvPicPr>
          <p:cNvPr id="2" name="Picture 1">
            <a:extLst>
              <a:ext uri="{FF2B5EF4-FFF2-40B4-BE49-F238E27FC236}">
                <a16:creationId xmlns:a16="http://schemas.microsoft.com/office/drawing/2014/main" id="{1D0958DD-999B-AC4C-BB6C-89E7B6AA370D}"/>
              </a:ext>
            </a:extLst>
          </p:cNvPr>
          <p:cNvPicPr>
            <a:picLocks noChangeAspect="1"/>
          </p:cNvPicPr>
          <p:nvPr/>
        </p:nvPicPr>
        <p:blipFill>
          <a:blip r:embed="rId2"/>
          <a:stretch>
            <a:fillRect/>
          </a:stretch>
        </p:blipFill>
        <p:spPr>
          <a:xfrm>
            <a:off x="922980" y="1109416"/>
            <a:ext cx="8735747" cy="5467073"/>
          </a:xfrm>
          <a:prstGeom prst="rect">
            <a:avLst/>
          </a:prstGeom>
        </p:spPr>
      </p:pic>
      <p:sp>
        <p:nvSpPr>
          <p:cNvPr id="6" name="Rounded Rectangle 5">
            <a:extLst>
              <a:ext uri="{FF2B5EF4-FFF2-40B4-BE49-F238E27FC236}">
                <a16:creationId xmlns:a16="http://schemas.microsoft.com/office/drawing/2014/main" id="{7C82D697-B636-434D-ADD5-7FD3DB8AE1CC}"/>
              </a:ext>
            </a:extLst>
          </p:cNvPr>
          <p:cNvSpPr/>
          <p:nvPr/>
        </p:nvSpPr>
        <p:spPr>
          <a:xfrm>
            <a:off x="2577117" y="2019995"/>
            <a:ext cx="1698157" cy="1262156"/>
          </a:xfrm>
          <a:prstGeom prst="roundRect">
            <a:avLst>
              <a:gd name="adj" fmla="val 845"/>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07ECF4F-0061-6947-844E-77E39725DFA5}"/>
              </a:ext>
            </a:extLst>
          </p:cNvPr>
          <p:cNvSpPr/>
          <p:nvPr/>
        </p:nvSpPr>
        <p:spPr>
          <a:xfrm>
            <a:off x="2556673" y="2590972"/>
            <a:ext cx="196295" cy="1962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1</a:t>
            </a:r>
          </a:p>
        </p:txBody>
      </p:sp>
      <p:sp>
        <p:nvSpPr>
          <p:cNvPr id="9" name="Rounded Rectangle 8">
            <a:extLst>
              <a:ext uri="{FF2B5EF4-FFF2-40B4-BE49-F238E27FC236}">
                <a16:creationId xmlns:a16="http://schemas.microsoft.com/office/drawing/2014/main" id="{6B88F41C-C4FE-FA41-8719-C96C1BB90ECB}"/>
              </a:ext>
            </a:extLst>
          </p:cNvPr>
          <p:cNvSpPr/>
          <p:nvPr/>
        </p:nvSpPr>
        <p:spPr>
          <a:xfrm>
            <a:off x="4360054" y="2021509"/>
            <a:ext cx="1698157" cy="1262156"/>
          </a:xfrm>
          <a:prstGeom prst="roundRect">
            <a:avLst>
              <a:gd name="adj" fmla="val 845"/>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83AB4A17-05FA-1547-B704-F4EBFF612D41}"/>
              </a:ext>
            </a:extLst>
          </p:cNvPr>
          <p:cNvSpPr/>
          <p:nvPr/>
        </p:nvSpPr>
        <p:spPr>
          <a:xfrm>
            <a:off x="2628143" y="3658959"/>
            <a:ext cx="3391153" cy="2620729"/>
          </a:xfrm>
          <a:prstGeom prst="roundRect">
            <a:avLst>
              <a:gd name="adj" fmla="val 845"/>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CAC923B-19D2-B847-BDF4-462145FB0142}"/>
              </a:ext>
            </a:extLst>
          </p:cNvPr>
          <p:cNvSpPr/>
          <p:nvPr/>
        </p:nvSpPr>
        <p:spPr>
          <a:xfrm>
            <a:off x="5887527" y="1997892"/>
            <a:ext cx="196295" cy="1962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5</a:t>
            </a:r>
          </a:p>
        </p:txBody>
      </p:sp>
      <p:sp>
        <p:nvSpPr>
          <p:cNvPr id="13" name="Rounded Rectangle 12">
            <a:extLst>
              <a:ext uri="{FF2B5EF4-FFF2-40B4-BE49-F238E27FC236}">
                <a16:creationId xmlns:a16="http://schemas.microsoft.com/office/drawing/2014/main" id="{9836F694-5939-AD47-A3CB-F30417B17EC4}"/>
              </a:ext>
            </a:extLst>
          </p:cNvPr>
          <p:cNvSpPr/>
          <p:nvPr/>
        </p:nvSpPr>
        <p:spPr>
          <a:xfrm>
            <a:off x="4483099" y="3432174"/>
            <a:ext cx="1279525" cy="193675"/>
          </a:xfrm>
          <a:prstGeom prst="roundRect">
            <a:avLst>
              <a:gd name="adj" fmla="val 845"/>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AE8BD7B5-6F69-2A42-89D5-5FA658070324}"/>
              </a:ext>
            </a:extLst>
          </p:cNvPr>
          <p:cNvSpPr/>
          <p:nvPr/>
        </p:nvSpPr>
        <p:spPr>
          <a:xfrm>
            <a:off x="5791389" y="3428999"/>
            <a:ext cx="227908" cy="193675"/>
          </a:xfrm>
          <a:prstGeom prst="roundRect">
            <a:avLst>
              <a:gd name="adj" fmla="val 845"/>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47E9E19-37E5-9042-B962-A558B3B744A5}"/>
              </a:ext>
            </a:extLst>
          </p:cNvPr>
          <p:cNvSpPr/>
          <p:nvPr/>
        </p:nvSpPr>
        <p:spPr>
          <a:xfrm>
            <a:off x="2591731" y="3622674"/>
            <a:ext cx="196295" cy="1962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2</a:t>
            </a:r>
          </a:p>
        </p:txBody>
      </p:sp>
      <p:sp>
        <p:nvSpPr>
          <p:cNvPr id="16" name="Rounded Rectangle 15">
            <a:extLst>
              <a:ext uri="{FF2B5EF4-FFF2-40B4-BE49-F238E27FC236}">
                <a16:creationId xmlns:a16="http://schemas.microsoft.com/office/drawing/2014/main" id="{5B9190D6-0F61-294E-95E1-303CA8B5E280}"/>
              </a:ext>
            </a:extLst>
          </p:cNvPr>
          <p:cNvSpPr/>
          <p:nvPr/>
        </p:nvSpPr>
        <p:spPr>
          <a:xfrm>
            <a:off x="6172706" y="3744804"/>
            <a:ext cx="1675894" cy="385236"/>
          </a:xfrm>
          <a:prstGeom prst="roundRect">
            <a:avLst>
              <a:gd name="adj" fmla="val 845"/>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D499DC0D-13C5-9545-8D8D-A88CB0C697FF}"/>
              </a:ext>
            </a:extLst>
          </p:cNvPr>
          <p:cNvSpPr/>
          <p:nvPr/>
        </p:nvSpPr>
        <p:spPr>
          <a:xfrm>
            <a:off x="6172706" y="3333218"/>
            <a:ext cx="1675894" cy="385236"/>
          </a:xfrm>
          <a:prstGeom prst="roundRect">
            <a:avLst>
              <a:gd name="adj" fmla="val 845"/>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023EA42C-01AF-5045-B3A5-E0A9FD6A0EA2}"/>
              </a:ext>
            </a:extLst>
          </p:cNvPr>
          <p:cNvSpPr/>
          <p:nvPr/>
        </p:nvSpPr>
        <p:spPr>
          <a:xfrm>
            <a:off x="6172706" y="2035724"/>
            <a:ext cx="1675894" cy="385236"/>
          </a:xfrm>
          <a:prstGeom prst="roundRect">
            <a:avLst>
              <a:gd name="adj" fmla="val 845"/>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9E54B86A-062D-F248-9298-B3B8C2E2D24E}"/>
              </a:ext>
            </a:extLst>
          </p:cNvPr>
          <p:cNvSpPr/>
          <p:nvPr/>
        </p:nvSpPr>
        <p:spPr>
          <a:xfrm>
            <a:off x="7909975" y="2035724"/>
            <a:ext cx="1704908" cy="2094316"/>
          </a:xfrm>
          <a:prstGeom prst="roundRect">
            <a:avLst>
              <a:gd name="adj" fmla="val 845"/>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A46EDB21-A01F-6542-8C82-C409A0854BB4}"/>
              </a:ext>
            </a:extLst>
          </p:cNvPr>
          <p:cNvSpPr/>
          <p:nvPr/>
        </p:nvSpPr>
        <p:spPr>
          <a:xfrm>
            <a:off x="6165953" y="2458455"/>
            <a:ext cx="1675894" cy="385236"/>
          </a:xfrm>
          <a:prstGeom prst="roundRect">
            <a:avLst>
              <a:gd name="adj" fmla="val 845"/>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1E647D39-06B4-5442-A99C-A3C879A131FA}"/>
              </a:ext>
            </a:extLst>
          </p:cNvPr>
          <p:cNvSpPr/>
          <p:nvPr/>
        </p:nvSpPr>
        <p:spPr>
          <a:xfrm>
            <a:off x="6172706" y="2896915"/>
            <a:ext cx="1675894" cy="385236"/>
          </a:xfrm>
          <a:prstGeom prst="roundRect">
            <a:avLst>
              <a:gd name="adj" fmla="val 845"/>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E190924-7792-EF4F-8EB0-834ABC2573B6}"/>
              </a:ext>
            </a:extLst>
          </p:cNvPr>
          <p:cNvSpPr/>
          <p:nvPr/>
        </p:nvSpPr>
        <p:spPr>
          <a:xfrm>
            <a:off x="7010653" y="2069181"/>
            <a:ext cx="196295" cy="1962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6</a:t>
            </a:r>
          </a:p>
        </p:txBody>
      </p:sp>
      <p:sp>
        <p:nvSpPr>
          <p:cNvPr id="23" name="Oval 22">
            <a:extLst>
              <a:ext uri="{FF2B5EF4-FFF2-40B4-BE49-F238E27FC236}">
                <a16:creationId xmlns:a16="http://schemas.microsoft.com/office/drawing/2014/main" id="{475F61B4-5FEF-8144-BC55-6B60911E46AA}"/>
              </a:ext>
            </a:extLst>
          </p:cNvPr>
          <p:cNvSpPr/>
          <p:nvPr/>
        </p:nvSpPr>
        <p:spPr>
          <a:xfrm>
            <a:off x="7000510" y="2493081"/>
            <a:ext cx="196295" cy="1962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7</a:t>
            </a:r>
          </a:p>
        </p:txBody>
      </p:sp>
      <p:sp>
        <p:nvSpPr>
          <p:cNvPr id="24" name="Oval 23">
            <a:extLst>
              <a:ext uri="{FF2B5EF4-FFF2-40B4-BE49-F238E27FC236}">
                <a16:creationId xmlns:a16="http://schemas.microsoft.com/office/drawing/2014/main" id="{ED4832F1-2ADE-0C46-B7EC-8EB43D8BCACC}"/>
              </a:ext>
            </a:extLst>
          </p:cNvPr>
          <p:cNvSpPr/>
          <p:nvPr/>
        </p:nvSpPr>
        <p:spPr>
          <a:xfrm>
            <a:off x="7581469" y="2964071"/>
            <a:ext cx="196295" cy="1962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8</a:t>
            </a:r>
          </a:p>
        </p:txBody>
      </p:sp>
      <p:sp>
        <p:nvSpPr>
          <p:cNvPr id="25" name="Oval 24">
            <a:extLst>
              <a:ext uri="{FF2B5EF4-FFF2-40B4-BE49-F238E27FC236}">
                <a16:creationId xmlns:a16="http://schemas.microsoft.com/office/drawing/2014/main" id="{E94279DA-7733-634A-AC69-52489670E3E0}"/>
              </a:ext>
            </a:extLst>
          </p:cNvPr>
          <p:cNvSpPr/>
          <p:nvPr/>
        </p:nvSpPr>
        <p:spPr>
          <a:xfrm>
            <a:off x="7581469" y="3386802"/>
            <a:ext cx="196295" cy="1962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9</a:t>
            </a:r>
          </a:p>
        </p:txBody>
      </p:sp>
      <p:sp>
        <p:nvSpPr>
          <p:cNvPr id="28" name="Rounded Rectangle 27">
            <a:extLst>
              <a:ext uri="{FF2B5EF4-FFF2-40B4-BE49-F238E27FC236}">
                <a16:creationId xmlns:a16="http://schemas.microsoft.com/office/drawing/2014/main" id="{46E44329-A235-E84D-87B7-B0E8A0CF0773}"/>
              </a:ext>
            </a:extLst>
          </p:cNvPr>
          <p:cNvSpPr/>
          <p:nvPr/>
        </p:nvSpPr>
        <p:spPr>
          <a:xfrm>
            <a:off x="6165953" y="4168235"/>
            <a:ext cx="3448930" cy="2111454"/>
          </a:xfrm>
          <a:prstGeom prst="roundRect">
            <a:avLst>
              <a:gd name="adj" fmla="val 845"/>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3125A22-18C4-E348-94DA-CB49D2C55D48}"/>
              </a:ext>
            </a:extLst>
          </p:cNvPr>
          <p:cNvSpPr/>
          <p:nvPr/>
        </p:nvSpPr>
        <p:spPr>
          <a:xfrm>
            <a:off x="9326837" y="4481673"/>
            <a:ext cx="196295" cy="1962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3" name="TextBox 2">
            <a:extLst>
              <a:ext uri="{FF2B5EF4-FFF2-40B4-BE49-F238E27FC236}">
                <a16:creationId xmlns:a16="http://schemas.microsoft.com/office/drawing/2014/main" id="{9488BAD6-A3A3-D64B-876D-5C515605CEE3}"/>
              </a:ext>
            </a:extLst>
          </p:cNvPr>
          <p:cNvSpPr txBox="1"/>
          <p:nvPr/>
        </p:nvSpPr>
        <p:spPr>
          <a:xfrm>
            <a:off x="9282882" y="4471223"/>
            <a:ext cx="321321" cy="215444"/>
          </a:xfrm>
          <a:prstGeom prst="rect">
            <a:avLst/>
          </a:prstGeom>
          <a:noFill/>
        </p:spPr>
        <p:txBody>
          <a:bodyPr wrap="square" rtlCol="0">
            <a:spAutoFit/>
          </a:bodyPr>
          <a:lstStyle/>
          <a:p>
            <a:r>
              <a:rPr lang="en-US" sz="8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12</a:t>
            </a:r>
          </a:p>
        </p:txBody>
      </p:sp>
      <p:sp>
        <p:nvSpPr>
          <p:cNvPr id="31" name="Content Placeholder 9">
            <a:extLst>
              <a:ext uri="{FF2B5EF4-FFF2-40B4-BE49-F238E27FC236}">
                <a16:creationId xmlns:a16="http://schemas.microsoft.com/office/drawing/2014/main" id="{F3791840-0AF3-7F49-B4C7-D736042FA763}"/>
              </a:ext>
            </a:extLst>
          </p:cNvPr>
          <p:cNvSpPr>
            <a:spLocks noGrp="1"/>
          </p:cNvSpPr>
          <p:nvPr>
            <p:ph idx="1"/>
          </p:nvPr>
        </p:nvSpPr>
        <p:spPr>
          <a:xfrm>
            <a:off x="9789687" y="1160106"/>
            <a:ext cx="2275792" cy="5091713"/>
          </a:xfrm>
        </p:spPr>
        <p:txBody>
          <a:bodyPr>
            <a:noAutofit/>
          </a:bodyPr>
          <a:lstStyle/>
          <a:p>
            <a:pPr marL="0" indent="0">
              <a:spcBef>
                <a:spcPts val="0"/>
              </a:spcBef>
              <a:spcAft>
                <a:spcPts val="600"/>
              </a:spcAft>
              <a:buNone/>
            </a:pPr>
            <a:r>
              <a:rPr lang="en-US" sz="900" b="1" dirty="0">
                <a:latin typeface="Helvetica Neue Light" panose="02000403000000020004" pitchFamily="2" charset="0"/>
                <a:ea typeface="Helvetica Neue Light" panose="02000403000000020004" pitchFamily="2" charset="0"/>
              </a:rPr>
              <a:t>BoostaR uses LightGBM to build       GBMs using decision trees.</a:t>
            </a:r>
          </a:p>
          <a:p>
            <a:pPr marL="0" indent="0">
              <a:spcBef>
                <a:spcPts val="0"/>
              </a:spcBef>
              <a:spcAft>
                <a:spcPts val="600"/>
              </a:spcAft>
              <a:buNone/>
            </a:pPr>
            <a:endParaRPr lang="en-US" sz="900" dirty="0">
              <a:latin typeface="Helvetica Neue Light" panose="02000403000000020004" pitchFamily="2" charset="0"/>
              <a:ea typeface="Helvetica Neue Light" panose="02000403000000020004" pitchFamily="2" charset="0"/>
            </a:endParaRPr>
          </a:p>
          <a:p>
            <a:pPr>
              <a:spcBef>
                <a:spcPts val="0"/>
              </a:spcBef>
              <a:spcAft>
                <a:spcPts val="600"/>
              </a:spcAft>
              <a:buFont typeface="+mj-lt"/>
              <a:buAutoNum type="arabicPeriod"/>
            </a:pPr>
            <a:r>
              <a:rPr lang="en-US" sz="900" dirty="0">
                <a:latin typeface="Helvetica Neue Light" panose="02000403000000020004" pitchFamily="2" charset="0"/>
                <a:ea typeface="Helvetica Neue Light" panose="02000403000000020004" pitchFamily="2" charset="0"/>
              </a:rPr>
              <a:t>Populate the feature grid (2) with the selected scenario.</a:t>
            </a:r>
          </a:p>
          <a:p>
            <a:pPr>
              <a:spcBef>
                <a:spcPts val="0"/>
              </a:spcBef>
              <a:spcAft>
                <a:spcPts val="600"/>
              </a:spcAft>
              <a:buFont typeface="+mj-lt"/>
              <a:buAutoNum type="arabicPeriod"/>
            </a:pPr>
            <a:r>
              <a:rPr lang="en-US" sz="900" dirty="0">
                <a:latin typeface="Helvetica Neue Light" panose="02000403000000020004" pitchFamily="2" charset="0"/>
                <a:ea typeface="Helvetica Neue Light" panose="02000403000000020004" pitchFamily="2" charset="0"/>
              </a:rPr>
              <a:t>Specify which features are in the model. Table is sorted by model gain after model build.</a:t>
            </a:r>
          </a:p>
          <a:p>
            <a:pPr>
              <a:spcBef>
                <a:spcPts val="0"/>
              </a:spcBef>
              <a:spcAft>
                <a:spcPts val="600"/>
              </a:spcAft>
              <a:buFont typeface="+mj-lt"/>
              <a:buAutoNum type="arabicPeriod"/>
            </a:pPr>
            <a:r>
              <a:rPr lang="en-US" sz="900" dirty="0">
                <a:latin typeface="Helvetica Neue Light" panose="02000403000000020004" pitchFamily="2" charset="0"/>
                <a:ea typeface="Helvetica Neue Light" panose="02000403000000020004" pitchFamily="2" charset="0"/>
              </a:rPr>
              <a:t>Remove all features or just features from the selected feature interaction group (5).</a:t>
            </a:r>
          </a:p>
          <a:p>
            <a:pPr>
              <a:spcBef>
                <a:spcPts val="0"/>
              </a:spcBef>
              <a:spcAft>
                <a:spcPts val="600"/>
              </a:spcAft>
              <a:buFont typeface="+mj-lt"/>
              <a:buAutoNum type="arabicPeriod"/>
            </a:pPr>
            <a:r>
              <a:rPr lang="en-US" sz="900" dirty="0">
                <a:latin typeface="Helvetica Neue Light" panose="02000403000000020004" pitchFamily="2" charset="0"/>
                <a:ea typeface="Helvetica Neue Light" panose="02000403000000020004" pitchFamily="2" charset="0"/>
              </a:rPr>
              <a:t>Click on a feature in the feature grid (2) and then click this button to view the feature in ChartaR.</a:t>
            </a:r>
          </a:p>
          <a:p>
            <a:pPr>
              <a:spcBef>
                <a:spcPts val="0"/>
              </a:spcBef>
              <a:spcAft>
                <a:spcPts val="600"/>
              </a:spcAft>
              <a:buFont typeface="+mj-lt"/>
              <a:buAutoNum type="arabicPeriod"/>
            </a:pPr>
            <a:r>
              <a:rPr lang="en-US" sz="900" dirty="0">
                <a:latin typeface="Helvetica Neue Light" panose="02000403000000020004" pitchFamily="2" charset="0"/>
                <a:ea typeface="Helvetica Neue Light" panose="02000403000000020004" pitchFamily="2" charset="0"/>
              </a:rPr>
              <a:t>Apply feature interaction constraints to the selected interaction groupings.</a:t>
            </a:r>
          </a:p>
          <a:p>
            <a:pPr>
              <a:spcBef>
                <a:spcPts val="0"/>
              </a:spcBef>
              <a:spcAft>
                <a:spcPts val="600"/>
              </a:spcAft>
              <a:buFont typeface="+mj-lt"/>
              <a:buAutoNum type="arabicPeriod"/>
            </a:pPr>
            <a:r>
              <a:rPr lang="en-US" sz="900" dirty="0">
                <a:latin typeface="Helvetica Neue Light" panose="02000403000000020004" pitchFamily="2" charset="0"/>
                <a:ea typeface="Helvetica Neue Light" panose="02000403000000020004" pitchFamily="2" charset="0"/>
              </a:rPr>
              <a:t>Specify the maximum number of training rounds and the early stopping criterion.</a:t>
            </a:r>
          </a:p>
          <a:p>
            <a:pPr>
              <a:spcBef>
                <a:spcPts val="0"/>
              </a:spcBef>
              <a:spcAft>
                <a:spcPts val="600"/>
              </a:spcAft>
              <a:buFont typeface="+mj-lt"/>
              <a:buAutoNum type="arabicPeriod"/>
            </a:pPr>
            <a:r>
              <a:rPr lang="en-US" sz="900" dirty="0">
                <a:latin typeface="Helvetica Neue Light" panose="02000403000000020004" pitchFamily="2" charset="0"/>
                <a:ea typeface="Helvetica Neue Light" panose="02000403000000020004" pitchFamily="2" charset="0"/>
              </a:rPr>
              <a:t>Build multiple GBMs within a specified parameter range.</a:t>
            </a:r>
          </a:p>
          <a:p>
            <a:pPr>
              <a:spcBef>
                <a:spcPts val="0"/>
              </a:spcBef>
              <a:spcAft>
                <a:spcPts val="600"/>
              </a:spcAft>
              <a:buFont typeface="+mj-lt"/>
              <a:buAutoNum type="arabicPeriod"/>
            </a:pPr>
            <a:r>
              <a:rPr lang="en-US" sz="900" dirty="0">
                <a:latin typeface="Helvetica Neue Light" panose="02000403000000020004" pitchFamily="2" charset="0"/>
                <a:ea typeface="Helvetica Neue Light" panose="02000403000000020004" pitchFamily="2" charset="0"/>
              </a:rPr>
              <a:t>Choose the GBM objective function.</a:t>
            </a:r>
          </a:p>
          <a:p>
            <a:pPr>
              <a:spcBef>
                <a:spcPts val="0"/>
              </a:spcBef>
              <a:spcAft>
                <a:spcPts val="600"/>
              </a:spcAft>
              <a:buFont typeface="+mj-lt"/>
              <a:buAutoNum type="arabicPeriod"/>
            </a:pPr>
            <a:r>
              <a:rPr lang="en-US" sz="900" dirty="0">
                <a:latin typeface="Helvetica Neue Light" panose="02000403000000020004" pitchFamily="2" charset="0"/>
                <a:ea typeface="Helvetica Neue Light" panose="02000403000000020004" pitchFamily="2" charset="0"/>
              </a:rPr>
              <a:t>Begin training from a specified offset, e.g. build GBM using an existing GLM prediction as the offset to help find poorly fitted features or interaction terms.</a:t>
            </a:r>
          </a:p>
          <a:p>
            <a:pPr>
              <a:spcBef>
                <a:spcPts val="0"/>
              </a:spcBef>
              <a:spcAft>
                <a:spcPts val="600"/>
              </a:spcAft>
              <a:buFont typeface="+mj-lt"/>
              <a:buAutoNum type="arabicPeriod"/>
            </a:pPr>
            <a:r>
              <a:rPr lang="en-US" sz="900" dirty="0">
                <a:latin typeface="Helvetica Neue Light" panose="02000403000000020004" pitchFamily="2" charset="0"/>
                <a:ea typeface="Helvetica Neue Light" panose="02000403000000020004" pitchFamily="2" charset="0"/>
              </a:rPr>
              <a:t>Choose whether to calculate GBM SHAP values (can be slow on larger datasets).</a:t>
            </a:r>
          </a:p>
          <a:p>
            <a:pPr>
              <a:spcBef>
                <a:spcPts val="0"/>
              </a:spcBef>
              <a:spcAft>
                <a:spcPts val="600"/>
              </a:spcAft>
              <a:buFont typeface="+mj-lt"/>
              <a:buAutoNum type="arabicPeriod"/>
            </a:pPr>
            <a:r>
              <a:rPr lang="en-US" sz="900" dirty="0">
                <a:latin typeface="Helvetica Neue Light" panose="02000403000000020004" pitchFamily="2" charset="0"/>
                <a:ea typeface="Helvetica Neue Light" panose="02000403000000020004" pitchFamily="2" charset="0"/>
              </a:rPr>
              <a:t>Specify the most important learning control parameters.</a:t>
            </a:r>
          </a:p>
          <a:p>
            <a:pPr>
              <a:spcBef>
                <a:spcPts val="0"/>
              </a:spcBef>
              <a:spcAft>
                <a:spcPts val="600"/>
              </a:spcAft>
              <a:buFont typeface="+mj-lt"/>
              <a:buAutoNum type="arabicPeriod"/>
            </a:pPr>
            <a:r>
              <a:rPr lang="en-US" sz="900" dirty="0">
                <a:latin typeface="Helvetica Neue Light" panose="02000403000000020004" pitchFamily="2" charset="0"/>
                <a:ea typeface="Helvetica Neue Light" panose="02000403000000020004" pitchFamily="2" charset="0"/>
              </a:rPr>
              <a:t>Evaluation log for the model build.</a:t>
            </a:r>
          </a:p>
        </p:txBody>
      </p:sp>
      <p:sp>
        <p:nvSpPr>
          <p:cNvPr id="32" name="Oval 31">
            <a:extLst>
              <a:ext uri="{FF2B5EF4-FFF2-40B4-BE49-F238E27FC236}">
                <a16:creationId xmlns:a16="http://schemas.microsoft.com/office/drawing/2014/main" id="{46DF0F33-D326-F242-B340-5F092745E33C}"/>
              </a:ext>
            </a:extLst>
          </p:cNvPr>
          <p:cNvSpPr/>
          <p:nvPr/>
        </p:nvSpPr>
        <p:spPr>
          <a:xfrm>
            <a:off x="4314115" y="3425826"/>
            <a:ext cx="196295" cy="1962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3</a:t>
            </a:r>
          </a:p>
        </p:txBody>
      </p:sp>
      <p:sp>
        <p:nvSpPr>
          <p:cNvPr id="33" name="Oval 32">
            <a:extLst>
              <a:ext uri="{FF2B5EF4-FFF2-40B4-BE49-F238E27FC236}">
                <a16:creationId xmlns:a16="http://schemas.microsoft.com/office/drawing/2014/main" id="{1F724D82-7115-3745-8951-E2FE67A07FAB}"/>
              </a:ext>
            </a:extLst>
          </p:cNvPr>
          <p:cNvSpPr/>
          <p:nvPr/>
        </p:nvSpPr>
        <p:spPr>
          <a:xfrm>
            <a:off x="5912986" y="3313743"/>
            <a:ext cx="196295" cy="1962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4</a:t>
            </a:r>
          </a:p>
        </p:txBody>
      </p:sp>
      <p:sp>
        <p:nvSpPr>
          <p:cNvPr id="34" name="Oval 33">
            <a:extLst>
              <a:ext uri="{FF2B5EF4-FFF2-40B4-BE49-F238E27FC236}">
                <a16:creationId xmlns:a16="http://schemas.microsoft.com/office/drawing/2014/main" id="{F6317F85-9B13-EE41-8296-76A102E96A0C}"/>
              </a:ext>
            </a:extLst>
          </p:cNvPr>
          <p:cNvSpPr/>
          <p:nvPr/>
        </p:nvSpPr>
        <p:spPr>
          <a:xfrm>
            <a:off x="7572056" y="3777607"/>
            <a:ext cx="196295" cy="1962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35" name="TextBox 34">
            <a:extLst>
              <a:ext uri="{FF2B5EF4-FFF2-40B4-BE49-F238E27FC236}">
                <a16:creationId xmlns:a16="http://schemas.microsoft.com/office/drawing/2014/main" id="{EECAB454-4380-F94B-B156-E00FD2B7CFEF}"/>
              </a:ext>
            </a:extLst>
          </p:cNvPr>
          <p:cNvSpPr txBox="1"/>
          <p:nvPr/>
        </p:nvSpPr>
        <p:spPr>
          <a:xfrm>
            <a:off x="7520526" y="3769521"/>
            <a:ext cx="321321" cy="215444"/>
          </a:xfrm>
          <a:prstGeom prst="rect">
            <a:avLst/>
          </a:prstGeom>
          <a:noFill/>
        </p:spPr>
        <p:txBody>
          <a:bodyPr wrap="square" rtlCol="0">
            <a:spAutoFit/>
          </a:bodyPr>
          <a:lstStyle/>
          <a:p>
            <a:r>
              <a:rPr lang="en-US" sz="8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10</a:t>
            </a:r>
          </a:p>
        </p:txBody>
      </p:sp>
      <p:sp>
        <p:nvSpPr>
          <p:cNvPr id="36" name="Oval 35">
            <a:extLst>
              <a:ext uri="{FF2B5EF4-FFF2-40B4-BE49-F238E27FC236}">
                <a16:creationId xmlns:a16="http://schemas.microsoft.com/office/drawing/2014/main" id="{CA4C1BBC-2D4C-7241-8E67-A26964E61143}"/>
              </a:ext>
            </a:extLst>
          </p:cNvPr>
          <p:cNvSpPr/>
          <p:nvPr/>
        </p:nvSpPr>
        <p:spPr>
          <a:xfrm>
            <a:off x="9234328" y="2105912"/>
            <a:ext cx="196295" cy="1962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37" name="TextBox 36">
            <a:extLst>
              <a:ext uri="{FF2B5EF4-FFF2-40B4-BE49-F238E27FC236}">
                <a16:creationId xmlns:a16="http://schemas.microsoft.com/office/drawing/2014/main" id="{70E68A49-C371-5243-B831-C009947E65AF}"/>
              </a:ext>
            </a:extLst>
          </p:cNvPr>
          <p:cNvSpPr txBox="1"/>
          <p:nvPr/>
        </p:nvSpPr>
        <p:spPr>
          <a:xfrm>
            <a:off x="9189551" y="2099678"/>
            <a:ext cx="321321" cy="215444"/>
          </a:xfrm>
          <a:prstGeom prst="rect">
            <a:avLst/>
          </a:prstGeom>
          <a:noFill/>
        </p:spPr>
        <p:txBody>
          <a:bodyPr wrap="square" rtlCol="0">
            <a:spAutoFit/>
          </a:bodyPr>
          <a:lstStyle/>
          <a:p>
            <a:r>
              <a:rPr lang="en-US" sz="800" b="1" dirty="0">
                <a:solidFill>
                  <a:schemeClr val="bg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11</a:t>
            </a:r>
          </a:p>
        </p:txBody>
      </p:sp>
    </p:spTree>
    <p:extLst>
      <p:ext uri="{BB962C8B-B14F-4D97-AF65-F5344CB8AC3E}">
        <p14:creationId xmlns:p14="http://schemas.microsoft.com/office/powerpoint/2010/main" val="282075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
                                            <p:txEl>
                                              <p:pRg st="7" end="7"/>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1">
                                            <p:txEl>
                                              <p:pRg st="8" end="8"/>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1">
                                            <p:txEl>
                                              <p:pRg st="9" end="9"/>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1">
                                            <p:txEl>
                                              <p:pRg st="10" end="10"/>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1">
                                            <p:txEl>
                                              <p:pRg st="11" end="11"/>
                                            </p:txEl>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1">
                                            <p:txEl>
                                              <p:pRg st="12" end="12"/>
                                            </p:txEl>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1">
                                            <p:txEl>
                                              <p:pRg st="13" end="13"/>
                                            </p:txEl>
                                          </p:spTgt>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8" grpId="0" animBg="1"/>
      <p:bldP spid="30" grpId="0" animBg="1"/>
      <p:bldP spid="3" grpId="0"/>
      <p:bldP spid="31" grpId="0" uiExpand="1" build="p"/>
      <p:bldP spid="32" grpId="0" animBg="1"/>
      <p:bldP spid="33" grpId="0" animBg="1"/>
      <p:bldP spid="34" grpId="0" animBg="1"/>
      <p:bldP spid="35" grpId="0"/>
      <p:bldP spid="36" grpId="0" animBg="1"/>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F2BFDE6-6242-0C4E-9176-4A3188F8D5EA}"/>
              </a:ext>
            </a:extLst>
          </p:cNvPr>
          <p:cNvSpPr>
            <a:spLocks noGrp="1"/>
          </p:cNvSpPr>
          <p:nvPr>
            <p:ph type="sldNum" sz="quarter" idx="12"/>
          </p:nvPr>
        </p:nvSpPr>
        <p:spPr/>
        <p:txBody>
          <a:bodyPr/>
          <a:lstStyle/>
          <a:p>
            <a:fld id="{C83DB476-1AE2-4248-99F8-67D35D86A992}" type="slidenum">
              <a:rPr lang="en-US" smtClean="0"/>
              <a:pPr/>
              <a:t>12</a:t>
            </a:fld>
            <a:endParaRPr lang="en-US" dirty="0"/>
          </a:p>
        </p:txBody>
      </p:sp>
      <p:sp>
        <p:nvSpPr>
          <p:cNvPr id="7" name="Title 1">
            <a:extLst>
              <a:ext uri="{FF2B5EF4-FFF2-40B4-BE49-F238E27FC236}">
                <a16:creationId xmlns:a16="http://schemas.microsoft.com/office/drawing/2014/main" id="{8E662AB1-DE3C-BE4D-839A-E7A40BBCCE9C}"/>
              </a:ext>
            </a:extLst>
          </p:cNvPr>
          <p:cNvSpPr>
            <a:spLocks noGrp="1"/>
          </p:cNvSpPr>
          <p:nvPr>
            <p:ph type="title"/>
          </p:nvPr>
        </p:nvSpPr>
        <p:spPr>
          <a:xfrm>
            <a:off x="838200" y="468157"/>
            <a:ext cx="10515600" cy="729579"/>
          </a:xfrm>
        </p:spPr>
        <p:txBody>
          <a:bodyPr>
            <a:normAutofit/>
          </a:bodyPr>
          <a:lstStyle/>
          <a:p>
            <a:r>
              <a:rPr lang="en-US" sz="3200" dirty="0">
                <a:latin typeface="Helvetica Neue Light" panose="02000403000000020004" pitchFamily="2" charset="0"/>
                <a:ea typeface="Helvetica Neue Light" panose="02000403000000020004" pitchFamily="2" charset="0"/>
              </a:rPr>
              <a:t>4. Using SHAP values for interaction detection</a:t>
            </a:r>
          </a:p>
        </p:txBody>
      </p:sp>
      <p:sp>
        <p:nvSpPr>
          <p:cNvPr id="4" name="Content Placeholder 9">
            <a:extLst>
              <a:ext uri="{FF2B5EF4-FFF2-40B4-BE49-F238E27FC236}">
                <a16:creationId xmlns:a16="http://schemas.microsoft.com/office/drawing/2014/main" id="{363C68E3-E9CA-1D42-A240-03971A111556}"/>
              </a:ext>
            </a:extLst>
          </p:cNvPr>
          <p:cNvSpPr>
            <a:spLocks noGrp="1"/>
          </p:cNvSpPr>
          <p:nvPr>
            <p:ph idx="1"/>
          </p:nvPr>
        </p:nvSpPr>
        <p:spPr>
          <a:xfrm>
            <a:off x="838199" y="1304880"/>
            <a:ext cx="10918371" cy="5358885"/>
          </a:xfrm>
        </p:spPr>
        <p:txBody>
          <a:bodyPr>
            <a:noAutofit/>
          </a:bodyPr>
          <a:lstStyle/>
          <a:p>
            <a:pPr marL="0" indent="0">
              <a:spcBef>
                <a:spcPts val="0"/>
              </a:spcBef>
              <a:spcAft>
                <a:spcPts val="400"/>
              </a:spcAft>
              <a:buNone/>
            </a:pPr>
            <a:r>
              <a:rPr lang="en-US" sz="1200" b="1" dirty="0">
                <a:latin typeface="Helvetica Neue Light" panose="02000403000000020004" pitchFamily="2" charset="0"/>
                <a:ea typeface="Helvetica Neue Light" panose="02000403000000020004" pitchFamily="2" charset="0"/>
              </a:rPr>
              <a:t>SHAP values</a:t>
            </a:r>
          </a:p>
          <a:p>
            <a:pPr marL="0" indent="0">
              <a:spcBef>
                <a:spcPts val="0"/>
              </a:spcBef>
              <a:spcAft>
                <a:spcPts val="400"/>
              </a:spcAft>
              <a:buNone/>
            </a:pPr>
            <a:r>
              <a:rPr lang="en-US" sz="1200" dirty="0">
                <a:latin typeface="Helvetica Neue Light" panose="02000403000000020004" pitchFamily="2" charset="0"/>
                <a:ea typeface="Helvetica Neue Light" panose="02000403000000020004" pitchFamily="2" charset="0"/>
              </a:rPr>
              <a:t>SHAP values (SHapley Additive exPlanations) allocate model predictions down to the individual features in the model.</a:t>
            </a:r>
          </a:p>
          <a:p>
            <a:pPr marL="0" indent="0">
              <a:spcBef>
                <a:spcPts val="0"/>
              </a:spcBef>
              <a:spcAft>
                <a:spcPts val="400"/>
              </a:spcAft>
              <a:buNone/>
            </a:pPr>
            <a:r>
              <a:rPr lang="en-US" sz="1200" dirty="0">
                <a:latin typeface="Helvetica Neue Light" panose="02000403000000020004" pitchFamily="2" charset="0"/>
                <a:ea typeface="Helvetica Neue Light" panose="02000403000000020004" pitchFamily="2" charset="0"/>
              </a:rPr>
              <a:t>They are additive in the sense that the model prediction = SHAP_f1 + SHAP_f2 + … + SHAP_fn if there are n features in the model.</a:t>
            </a:r>
          </a:p>
          <a:p>
            <a:pPr marL="0" indent="0">
              <a:spcBef>
                <a:spcPts val="0"/>
              </a:spcBef>
              <a:spcAft>
                <a:spcPts val="400"/>
              </a:spcAft>
              <a:buNone/>
            </a:pPr>
            <a:r>
              <a:rPr lang="en-US" sz="1200" dirty="0">
                <a:latin typeface="Helvetica Neue Light" panose="02000403000000020004" pitchFamily="2" charset="0"/>
                <a:ea typeface="Helvetica Neue Light" panose="02000403000000020004" pitchFamily="2" charset="0"/>
              </a:rPr>
              <a:t>SHAP values are calculated before any link function is applied (i.e. analogous to the linear predictor in a GLM).</a:t>
            </a:r>
          </a:p>
          <a:p>
            <a:pPr marL="0" indent="0">
              <a:spcBef>
                <a:spcPts val="0"/>
              </a:spcBef>
              <a:spcAft>
                <a:spcPts val="400"/>
              </a:spcAft>
              <a:buNone/>
            </a:pPr>
            <a:r>
              <a:rPr lang="en-US" sz="1200" dirty="0">
                <a:latin typeface="Helvetica Neue Light" panose="02000403000000020004" pitchFamily="2" charset="0"/>
                <a:ea typeface="Helvetica Neue Light" panose="02000403000000020004" pitchFamily="2" charset="0"/>
              </a:rPr>
              <a:t>In the toolkit I apply the link function to plot the SHAP values in ChartaR on the same scale as the response.</a:t>
            </a:r>
          </a:p>
          <a:p>
            <a:pPr marL="0" indent="0">
              <a:spcBef>
                <a:spcPts val="0"/>
              </a:spcBef>
              <a:spcAft>
                <a:spcPts val="400"/>
              </a:spcAft>
              <a:buNone/>
            </a:pPr>
            <a:r>
              <a:rPr lang="en-US" sz="1200" dirty="0">
                <a:latin typeface="Helvetica Neue Light" panose="02000403000000020004" pitchFamily="2" charset="0"/>
                <a:ea typeface="Helvetica Neue Light" panose="02000403000000020004" pitchFamily="2" charset="0"/>
              </a:rPr>
              <a:t>SHAP values can be interpreted in a similar way to the GLM linear predictor to gain insight into a model – we will see this in the example.</a:t>
            </a:r>
          </a:p>
          <a:p>
            <a:pPr marL="0" indent="0">
              <a:spcBef>
                <a:spcPts val="0"/>
              </a:spcBef>
              <a:spcAft>
                <a:spcPts val="400"/>
              </a:spcAft>
              <a:buNone/>
            </a:pPr>
            <a:endParaRPr lang="en-US" sz="1200" dirty="0">
              <a:latin typeface="Helvetica Neue Light" panose="02000403000000020004" pitchFamily="2" charset="0"/>
              <a:ea typeface="Helvetica Neue Light" panose="02000403000000020004" pitchFamily="2" charset="0"/>
            </a:endParaRPr>
          </a:p>
          <a:p>
            <a:pPr marL="0" indent="0">
              <a:spcBef>
                <a:spcPts val="0"/>
              </a:spcBef>
              <a:spcAft>
                <a:spcPts val="400"/>
              </a:spcAft>
              <a:buNone/>
            </a:pPr>
            <a:r>
              <a:rPr lang="en-US" sz="1200" b="1" dirty="0">
                <a:latin typeface="Helvetica Neue Light" panose="02000403000000020004" pitchFamily="2" charset="0"/>
                <a:ea typeface="Helvetica Neue Light" panose="02000403000000020004" pitchFamily="2" charset="0"/>
              </a:rPr>
              <a:t>Theoretical example</a:t>
            </a:r>
          </a:p>
          <a:p>
            <a:pPr marL="0" indent="0">
              <a:spcBef>
                <a:spcPts val="0"/>
              </a:spcBef>
              <a:spcAft>
                <a:spcPts val="400"/>
              </a:spcAft>
              <a:buNone/>
            </a:pPr>
            <a:r>
              <a:rPr lang="en-US" sz="1200" dirty="0">
                <a:latin typeface="Helvetica Neue Light" panose="02000403000000020004" pitchFamily="2" charset="0"/>
                <a:ea typeface="Helvetica Neue Light" panose="02000403000000020004" pitchFamily="2" charset="0"/>
              </a:rPr>
              <a:t>The example code simulates 50,000 rows with the first 40,000 being training rows and the last 10,000 being test rows.</a:t>
            </a:r>
          </a:p>
          <a:p>
            <a:pPr marL="0" indent="0">
              <a:spcBef>
                <a:spcPts val="0"/>
              </a:spcBef>
              <a:spcAft>
                <a:spcPts val="400"/>
              </a:spcAft>
              <a:buNone/>
            </a:pPr>
            <a:r>
              <a:rPr lang="en-US" sz="1200" dirty="0">
                <a:latin typeface="Helvetica Neue Light" panose="02000403000000020004" pitchFamily="2" charset="0"/>
                <a:ea typeface="Helvetica Neue Light" panose="02000403000000020004" pitchFamily="2" charset="0"/>
              </a:rPr>
              <a:t>The V1 to V8 (V8 not used) are all identically distributed and independent Normal distributions with mean 0 and standard deviation 1</a:t>
            </a:r>
            <a:endParaRPr lang="en-US" sz="1200" b="1" dirty="0">
              <a:latin typeface="Helvetica Neue Light" panose="02000403000000020004" pitchFamily="2" charset="0"/>
              <a:ea typeface="Helvetica Neue Light" panose="02000403000000020004" pitchFamily="2" charset="0"/>
            </a:endParaRPr>
          </a:p>
          <a:p>
            <a:pPr marL="0" indent="0">
              <a:spcBef>
                <a:spcPts val="0"/>
              </a:spcBef>
              <a:spcAft>
                <a:spcPts val="400"/>
              </a:spcAft>
              <a:buNone/>
            </a:pPr>
            <a:endParaRPr lang="en-US" sz="1200" b="1" dirty="0">
              <a:latin typeface="Helvetica Neue Light" panose="02000403000000020004" pitchFamily="2" charset="0"/>
              <a:ea typeface="Helvetica Neue Light" panose="02000403000000020004" pitchFamily="2" charset="0"/>
            </a:endParaRPr>
          </a:p>
          <a:p>
            <a:pPr marL="0" indent="0">
              <a:spcBef>
                <a:spcPts val="0"/>
              </a:spcBef>
              <a:spcAft>
                <a:spcPts val="400"/>
              </a:spcAft>
              <a:buNone/>
              <a:tabLst>
                <a:tab pos="354013" algn="l"/>
              </a:tabLst>
            </a:pPr>
            <a:r>
              <a:rPr lang="en-US" sz="1200" dirty="0">
                <a:latin typeface="Helvetica Neue Light" panose="02000403000000020004" pitchFamily="2" charset="0"/>
                <a:ea typeface="Helvetica Neue Light" panose="02000403000000020004" pitchFamily="2" charset="0"/>
              </a:rPr>
              <a:t>	y    = 	</a:t>
            </a:r>
            <a:r>
              <a:rPr lang="en-US" sz="1200" dirty="0">
                <a:solidFill>
                  <a:srgbClr val="0070C0"/>
                </a:solidFill>
                <a:latin typeface="Helvetica Neue Light" panose="02000403000000020004" pitchFamily="2" charset="0"/>
                <a:ea typeface="Helvetica Neue Light" panose="02000403000000020004" pitchFamily="2" charset="0"/>
              </a:rPr>
              <a:t>V1 + V2 + V3 + 0.5×V4 + 0.5×pmax(0,V5) + 0.2×V6^2 + </a:t>
            </a:r>
            <a:r>
              <a:rPr lang="en-US" sz="1200" dirty="0">
                <a:latin typeface="Helvetica Neue Light" panose="02000403000000020004" pitchFamily="2" charset="0"/>
                <a:ea typeface="Helvetica Neue Light" panose="02000403000000020004" pitchFamily="2" charset="0"/>
              </a:rPr>
              <a:t>	(</a:t>
            </a:r>
            <a:r>
              <a:rPr lang="en-US" sz="1200" i="1" dirty="0">
                <a:solidFill>
                  <a:srgbClr val="0070C0"/>
                </a:solidFill>
                <a:latin typeface="Helvetica Neue Light" panose="02000403000000020004" pitchFamily="2" charset="0"/>
                <a:ea typeface="Helvetica Neue Light" panose="02000403000000020004" pitchFamily="2" charset="0"/>
              </a:rPr>
              <a:t>one-way terms</a:t>
            </a:r>
            <a:r>
              <a:rPr lang="en-US" sz="1200" dirty="0">
                <a:latin typeface="Helvetica Neue Light" panose="02000403000000020004" pitchFamily="2" charset="0"/>
                <a:ea typeface="Helvetica Neue Light" panose="02000403000000020004" pitchFamily="2" charset="0"/>
              </a:rPr>
              <a:t>)</a:t>
            </a:r>
          </a:p>
          <a:p>
            <a:pPr marL="0" indent="0">
              <a:spcBef>
                <a:spcPts val="0"/>
              </a:spcBef>
              <a:spcAft>
                <a:spcPts val="400"/>
              </a:spcAft>
              <a:buNone/>
              <a:tabLst>
                <a:tab pos="354013" algn="l"/>
              </a:tabLst>
            </a:pPr>
            <a:r>
              <a:rPr lang="en-US" sz="1200" dirty="0">
                <a:latin typeface="Helvetica Neue Light" panose="02000403000000020004" pitchFamily="2" charset="0"/>
                <a:ea typeface="Helvetica Neue Light" panose="02000403000000020004" pitchFamily="2" charset="0"/>
              </a:rPr>
              <a:t>		</a:t>
            </a:r>
            <a:r>
              <a:rPr lang="en-US" sz="1200" dirty="0">
                <a:solidFill>
                  <a:schemeClr val="accent6">
                    <a:lumMod val="75000"/>
                  </a:schemeClr>
                </a:solidFill>
                <a:latin typeface="Helvetica Neue Light" panose="02000403000000020004" pitchFamily="2" charset="0"/>
                <a:ea typeface="Helvetica Neue Light" panose="02000403000000020004" pitchFamily="2" charset="0"/>
              </a:rPr>
              <a:t>0.5×V1×V2 + pmax(0,V2)×pmax(0,V3) +</a:t>
            </a:r>
            <a:r>
              <a:rPr lang="en-US" sz="1200" dirty="0">
                <a:latin typeface="Helvetica Neue Light" panose="02000403000000020004" pitchFamily="2" charset="0"/>
                <a:ea typeface="Helvetica Neue Light" panose="02000403000000020004" pitchFamily="2" charset="0"/>
              </a:rPr>
              <a:t>	 		(</a:t>
            </a:r>
            <a:r>
              <a:rPr lang="en-US" sz="1200" i="1" dirty="0">
                <a:solidFill>
                  <a:schemeClr val="accent6">
                    <a:lumMod val="75000"/>
                  </a:schemeClr>
                </a:solidFill>
                <a:latin typeface="Helvetica Neue Light" panose="02000403000000020004" pitchFamily="2" charset="0"/>
                <a:ea typeface="Helvetica Neue Light" panose="02000403000000020004" pitchFamily="2" charset="0"/>
              </a:rPr>
              <a:t>two-way terms</a:t>
            </a:r>
            <a:r>
              <a:rPr lang="en-US" sz="1200" dirty="0">
                <a:latin typeface="Helvetica Neue Light" panose="02000403000000020004" pitchFamily="2" charset="0"/>
                <a:ea typeface="Helvetica Neue Light" panose="02000403000000020004" pitchFamily="2" charset="0"/>
              </a:rPr>
              <a:t>)</a:t>
            </a:r>
          </a:p>
          <a:p>
            <a:pPr marL="0" indent="0">
              <a:spcBef>
                <a:spcPts val="0"/>
              </a:spcBef>
              <a:spcAft>
                <a:spcPts val="400"/>
              </a:spcAft>
              <a:buNone/>
              <a:tabLst>
                <a:tab pos="354013" algn="l"/>
              </a:tabLst>
            </a:pPr>
            <a:r>
              <a:rPr lang="en-US" sz="1200" dirty="0">
                <a:latin typeface="Helvetica Neue Light" panose="02000403000000020004" pitchFamily="2" charset="0"/>
                <a:ea typeface="Helvetica Neue Light" panose="02000403000000020004" pitchFamily="2" charset="0"/>
              </a:rPr>
              <a:t>		</a:t>
            </a:r>
            <a:r>
              <a:rPr lang="en-US" sz="1200" dirty="0">
                <a:solidFill>
                  <a:srgbClr val="FF0000"/>
                </a:solidFill>
                <a:latin typeface="Helvetica Neue Light" panose="02000403000000020004" pitchFamily="2" charset="0"/>
                <a:ea typeface="Helvetica Neue Light" panose="02000403000000020004" pitchFamily="2" charset="0"/>
              </a:rPr>
              <a:t>0.4×V5×V6×V7 </a:t>
            </a:r>
            <a:r>
              <a:rPr lang="en-US" sz="1200" dirty="0">
                <a:latin typeface="Helvetica Neue Light" panose="02000403000000020004" pitchFamily="2" charset="0"/>
                <a:ea typeface="Helvetica Neue Light" panose="02000403000000020004" pitchFamily="2" charset="0"/>
              </a:rPr>
              <a:t>+				(</a:t>
            </a:r>
            <a:r>
              <a:rPr lang="en-US" sz="1200" i="1" dirty="0">
                <a:solidFill>
                  <a:srgbClr val="FF0000"/>
                </a:solidFill>
                <a:latin typeface="Helvetica Neue Light" panose="02000403000000020004" pitchFamily="2" charset="0"/>
                <a:ea typeface="Helvetica Neue Light" panose="02000403000000020004" pitchFamily="2" charset="0"/>
              </a:rPr>
              <a:t>three-way term</a:t>
            </a:r>
            <a:r>
              <a:rPr lang="en-US" sz="1200" dirty="0">
                <a:latin typeface="Helvetica Neue Light" panose="02000403000000020004" pitchFamily="2" charset="0"/>
                <a:ea typeface="Helvetica Neue Light" panose="02000403000000020004" pitchFamily="2" charset="0"/>
              </a:rPr>
              <a:t>)</a:t>
            </a:r>
          </a:p>
          <a:p>
            <a:pPr marL="0" indent="0">
              <a:spcBef>
                <a:spcPts val="0"/>
              </a:spcBef>
              <a:spcAft>
                <a:spcPts val="400"/>
              </a:spcAft>
              <a:buNone/>
              <a:tabLst>
                <a:tab pos="354013" algn="l"/>
              </a:tabLst>
            </a:pPr>
            <a:r>
              <a:rPr lang="en-US" sz="1200" dirty="0">
                <a:latin typeface="Helvetica Neue Light" panose="02000403000000020004" pitchFamily="2" charset="0"/>
                <a:ea typeface="Helvetica Neue Light" panose="02000403000000020004" pitchFamily="2" charset="0"/>
              </a:rPr>
              <a:t>		</a:t>
            </a:r>
            <a:r>
              <a:rPr lang="en-US" sz="1200" dirty="0">
                <a:solidFill>
                  <a:srgbClr val="7030A0"/>
                </a:solidFill>
                <a:latin typeface="Helvetica Neue Light" panose="02000403000000020004" pitchFamily="2" charset="0"/>
                <a:ea typeface="Helvetica Neue Light" panose="02000403000000020004" pitchFamily="2" charset="0"/>
              </a:rPr>
              <a:t>N(0,1)</a:t>
            </a:r>
            <a:r>
              <a:rPr lang="en-US" sz="1200" dirty="0">
                <a:latin typeface="Helvetica Neue Light" panose="02000403000000020004" pitchFamily="2" charset="0"/>
                <a:ea typeface="Helvetica Neue Light" panose="02000403000000020004" pitchFamily="2" charset="0"/>
              </a:rPr>
              <a:t>					(</a:t>
            </a:r>
            <a:r>
              <a:rPr lang="en-US" sz="1200" i="1" dirty="0">
                <a:solidFill>
                  <a:srgbClr val="7030A0"/>
                </a:solidFill>
                <a:latin typeface="Helvetica Neue Light" panose="02000403000000020004" pitchFamily="2" charset="0"/>
                <a:ea typeface="Helvetica Neue Light" panose="02000403000000020004" pitchFamily="2" charset="0"/>
              </a:rPr>
              <a:t>random noise term</a:t>
            </a:r>
            <a:r>
              <a:rPr lang="en-US" sz="1200" dirty="0">
                <a:latin typeface="Helvetica Neue Light" panose="02000403000000020004" pitchFamily="2" charset="0"/>
                <a:ea typeface="Helvetica Neue Light" panose="02000403000000020004" pitchFamily="2" charset="0"/>
              </a:rPr>
              <a:t>)</a:t>
            </a:r>
          </a:p>
          <a:p>
            <a:pPr marL="0" indent="0">
              <a:spcBef>
                <a:spcPts val="0"/>
              </a:spcBef>
              <a:spcAft>
                <a:spcPts val="400"/>
              </a:spcAft>
              <a:buNone/>
              <a:tabLst>
                <a:tab pos="354013" algn="l"/>
              </a:tabLst>
            </a:pPr>
            <a:endParaRPr lang="en-US" sz="1200" dirty="0">
              <a:latin typeface="Helvetica Neue Light" panose="02000403000000020004" pitchFamily="2" charset="0"/>
              <a:ea typeface="Helvetica Neue Light" panose="02000403000000020004" pitchFamily="2" charset="0"/>
            </a:endParaRPr>
          </a:p>
          <a:p>
            <a:pPr marL="0" indent="0">
              <a:spcBef>
                <a:spcPts val="0"/>
              </a:spcBef>
              <a:spcAft>
                <a:spcPts val="400"/>
              </a:spcAft>
              <a:buNone/>
              <a:tabLst>
                <a:tab pos="354013" algn="l"/>
              </a:tabLst>
            </a:pPr>
            <a:r>
              <a:rPr lang="en-US" sz="1200" b="1" dirty="0">
                <a:latin typeface="Helvetica Neue Light" panose="02000403000000020004" pitchFamily="2" charset="0"/>
                <a:ea typeface="Helvetica Neue Light" panose="02000403000000020004" pitchFamily="2" charset="0"/>
              </a:rPr>
              <a:t>In lucidum we will</a:t>
            </a:r>
          </a:p>
          <a:p>
            <a:pPr>
              <a:spcBef>
                <a:spcPts val="0"/>
              </a:spcBef>
              <a:spcAft>
                <a:spcPts val="400"/>
              </a:spcAft>
              <a:buFont typeface="+mj-lt"/>
              <a:buAutoNum type="arabicPeriod"/>
              <a:tabLst>
                <a:tab pos="354013" algn="l"/>
              </a:tabLst>
            </a:pPr>
            <a:r>
              <a:rPr lang="en-US" sz="1200" dirty="0">
                <a:latin typeface="Helvetica Neue Light" panose="02000403000000020004" pitchFamily="2" charset="0"/>
                <a:ea typeface="Helvetica Neue Light" panose="02000403000000020004" pitchFamily="2" charset="0"/>
              </a:rPr>
              <a:t>Build a “no interactions” GLM and a GBM and compare the GLM linear predictor to the GBM SHAP values in ChartaR.</a:t>
            </a:r>
          </a:p>
          <a:p>
            <a:pPr>
              <a:spcBef>
                <a:spcPts val="0"/>
              </a:spcBef>
              <a:spcAft>
                <a:spcPts val="400"/>
              </a:spcAft>
              <a:buFont typeface="+mj-lt"/>
              <a:buAutoNum type="arabicPeriod"/>
              <a:tabLst>
                <a:tab pos="354013" algn="l"/>
              </a:tabLst>
            </a:pPr>
            <a:r>
              <a:rPr lang="en-US" sz="1200" dirty="0">
                <a:latin typeface="Helvetica Neue Light" panose="02000403000000020004" pitchFamily="2" charset="0"/>
                <a:ea typeface="Helvetica Neue Light" panose="02000403000000020004" pitchFamily="2" charset="0"/>
              </a:rPr>
              <a:t>Build a GBM and view the importance table and SHAP values in ChartaR to gain insight into the importance and shape of the model features.</a:t>
            </a:r>
          </a:p>
          <a:p>
            <a:pPr>
              <a:spcBef>
                <a:spcPts val="0"/>
              </a:spcBef>
              <a:spcAft>
                <a:spcPts val="400"/>
              </a:spcAft>
              <a:buFont typeface="+mj-lt"/>
              <a:buAutoNum type="arabicPeriod"/>
              <a:tabLst>
                <a:tab pos="354013" algn="l"/>
              </a:tabLst>
            </a:pPr>
            <a:r>
              <a:rPr lang="en-US" sz="1200" dirty="0">
                <a:latin typeface="Helvetica Neue Light" panose="02000403000000020004" pitchFamily="2" charset="0"/>
                <a:ea typeface="Helvetica Neue Light" panose="02000403000000020004" pitchFamily="2" charset="0"/>
              </a:rPr>
              <a:t>Compare the performance of the GBM and the GLM on the test rows.</a:t>
            </a:r>
          </a:p>
          <a:p>
            <a:pPr>
              <a:spcBef>
                <a:spcPts val="0"/>
              </a:spcBef>
              <a:spcAft>
                <a:spcPts val="400"/>
              </a:spcAft>
              <a:buFont typeface="+mj-lt"/>
              <a:buAutoNum type="arabicPeriod"/>
              <a:tabLst>
                <a:tab pos="354013" algn="l"/>
              </a:tabLst>
            </a:pPr>
            <a:r>
              <a:rPr lang="en-US" sz="1200" dirty="0">
                <a:latin typeface="Helvetica Neue Light" panose="02000403000000020004" pitchFamily="2" charset="0"/>
                <a:ea typeface="Helvetica Neue Light" panose="02000403000000020004" pitchFamily="2" charset="0"/>
              </a:rPr>
              <a:t>Build a 1D GBM, then add on 2D terms and finally add on 3D terms to pinpoint which features are involved in interactions.</a:t>
            </a:r>
          </a:p>
          <a:p>
            <a:pPr>
              <a:spcBef>
                <a:spcPts val="0"/>
              </a:spcBef>
              <a:spcAft>
                <a:spcPts val="400"/>
              </a:spcAft>
              <a:buFont typeface="+mj-lt"/>
              <a:buAutoNum type="arabicPeriod"/>
              <a:tabLst>
                <a:tab pos="354013" algn="l"/>
              </a:tabLst>
            </a:pPr>
            <a:r>
              <a:rPr lang="en-US" sz="1200" dirty="0">
                <a:latin typeface="Helvetica Neue Light" panose="02000403000000020004" pitchFamily="2" charset="0"/>
                <a:ea typeface="Helvetica Neue Light" panose="02000403000000020004" pitchFamily="2" charset="0"/>
              </a:rPr>
              <a:t>View interactions in the BoostaR SHAP viewer.</a:t>
            </a:r>
          </a:p>
        </p:txBody>
      </p:sp>
      <p:sp>
        <p:nvSpPr>
          <p:cNvPr id="6" name="TextBox 5">
            <a:extLst>
              <a:ext uri="{FF2B5EF4-FFF2-40B4-BE49-F238E27FC236}">
                <a16:creationId xmlns:a16="http://schemas.microsoft.com/office/drawing/2014/main" id="{4AC7A3C1-B4AD-524F-BA59-FE055D387C8C}"/>
              </a:ext>
            </a:extLst>
          </p:cNvPr>
          <p:cNvSpPr txBox="1"/>
          <p:nvPr/>
        </p:nvSpPr>
        <p:spPr>
          <a:xfrm>
            <a:off x="6993147" y="194234"/>
            <a:ext cx="4919105" cy="307777"/>
          </a:xfrm>
          <a:prstGeom prst="rect">
            <a:avLst/>
          </a:prstGeom>
          <a:solidFill>
            <a:srgbClr val="0070C0"/>
          </a:solidFill>
        </p:spPr>
        <p:txBody>
          <a:bodyPr wrap="square" rtlCol="0">
            <a:spAutoFit/>
          </a:bodyPr>
          <a:lstStyle/>
          <a:p>
            <a:pPr algn="ctr"/>
            <a:r>
              <a:rPr lang="en-US" sz="1400" b="1" dirty="0">
                <a:solidFill>
                  <a:schemeClr val="bg1"/>
                </a:solidFill>
                <a:latin typeface="Courier" pitchFamily="2" charset="0"/>
              </a:rPr>
              <a:t>Example: 04_lucidum_interaction_detection.R</a:t>
            </a:r>
          </a:p>
        </p:txBody>
      </p:sp>
    </p:spTree>
    <p:extLst>
      <p:ext uri="{BB962C8B-B14F-4D97-AF65-F5344CB8AC3E}">
        <p14:creationId xmlns:p14="http://schemas.microsoft.com/office/powerpoint/2010/main" val="404330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2" end="1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3" end="1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6" end="16"/>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7" end="1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8" end="1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xEl>
                                              <p:pRg st="19" end="1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xEl>
                                              <p:pRg st="20" end="2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F2BFDE6-6242-0C4E-9176-4A3188F8D5EA}"/>
              </a:ext>
            </a:extLst>
          </p:cNvPr>
          <p:cNvSpPr>
            <a:spLocks noGrp="1"/>
          </p:cNvSpPr>
          <p:nvPr>
            <p:ph type="sldNum" sz="quarter" idx="12"/>
          </p:nvPr>
        </p:nvSpPr>
        <p:spPr/>
        <p:txBody>
          <a:bodyPr/>
          <a:lstStyle/>
          <a:p>
            <a:fld id="{C83DB476-1AE2-4248-99F8-67D35D86A992}" type="slidenum">
              <a:rPr lang="en-US" smtClean="0"/>
              <a:pPr/>
              <a:t>13</a:t>
            </a:fld>
            <a:endParaRPr lang="en-US" dirty="0"/>
          </a:p>
        </p:txBody>
      </p:sp>
      <p:sp>
        <p:nvSpPr>
          <p:cNvPr id="7" name="Title 1">
            <a:extLst>
              <a:ext uri="{FF2B5EF4-FFF2-40B4-BE49-F238E27FC236}">
                <a16:creationId xmlns:a16="http://schemas.microsoft.com/office/drawing/2014/main" id="{8E662AB1-DE3C-BE4D-839A-E7A40BBCCE9C}"/>
              </a:ext>
            </a:extLst>
          </p:cNvPr>
          <p:cNvSpPr>
            <a:spLocks noGrp="1"/>
          </p:cNvSpPr>
          <p:nvPr>
            <p:ph type="title"/>
          </p:nvPr>
        </p:nvSpPr>
        <p:spPr>
          <a:xfrm>
            <a:off x="838200" y="468157"/>
            <a:ext cx="10515600" cy="729579"/>
          </a:xfrm>
        </p:spPr>
        <p:txBody>
          <a:bodyPr>
            <a:normAutofit/>
          </a:bodyPr>
          <a:lstStyle/>
          <a:p>
            <a:r>
              <a:rPr lang="en-US" sz="3200" dirty="0">
                <a:latin typeface="Helvetica Neue Light" panose="02000403000000020004" pitchFamily="2" charset="0"/>
                <a:ea typeface="Helvetica Neue Light" panose="02000403000000020004" pitchFamily="2" charset="0"/>
              </a:rPr>
              <a:t>A1. Installation</a:t>
            </a:r>
          </a:p>
        </p:txBody>
      </p:sp>
      <p:sp>
        <p:nvSpPr>
          <p:cNvPr id="4" name="Content Placeholder 9">
            <a:extLst>
              <a:ext uri="{FF2B5EF4-FFF2-40B4-BE49-F238E27FC236}">
                <a16:creationId xmlns:a16="http://schemas.microsoft.com/office/drawing/2014/main" id="{CC5F5053-A1A9-5246-A30B-050CFB838FE4}"/>
              </a:ext>
            </a:extLst>
          </p:cNvPr>
          <p:cNvSpPr>
            <a:spLocks noGrp="1"/>
          </p:cNvSpPr>
          <p:nvPr>
            <p:ph idx="1"/>
          </p:nvPr>
        </p:nvSpPr>
        <p:spPr>
          <a:xfrm>
            <a:off x="835958" y="1733249"/>
            <a:ext cx="9993407" cy="3656310"/>
          </a:xfrm>
        </p:spPr>
        <p:txBody>
          <a:bodyPr>
            <a:noAutofit/>
          </a:bodyPr>
          <a:lstStyle/>
          <a:p>
            <a:pPr marL="0" indent="0">
              <a:lnSpc>
                <a:spcPct val="100000"/>
              </a:lnSpc>
              <a:spcBef>
                <a:spcPts val="0"/>
              </a:spcBef>
              <a:spcAft>
                <a:spcPts val="1200"/>
              </a:spcAft>
              <a:buNone/>
            </a:pPr>
            <a:r>
              <a:rPr lang="en-US" sz="1400" b="1" i="1" dirty="0">
                <a:latin typeface="Helvetica Neue Light" panose="02000403000000020004" pitchFamily="2" charset="0"/>
                <a:ea typeface="Helvetica Neue Light" panose="02000403000000020004" pitchFamily="2" charset="0"/>
              </a:rPr>
              <a:t>First ensure that all the libraries lucidum uses are already installed</a:t>
            </a:r>
          </a:p>
          <a:p>
            <a:pPr marL="0" indent="0">
              <a:lnSpc>
                <a:spcPct val="100000"/>
              </a:lnSpc>
              <a:spcBef>
                <a:spcPts val="0"/>
              </a:spcBef>
              <a:spcAft>
                <a:spcPts val="1200"/>
              </a:spcAft>
              <a:buNone/>
            </a:pPr>
            <a:r>
              <a:rPr lang="en-US" sz="1400" dirty="0">
                <a:latin typeface="Helvetica Neue Light" panose="02000403000000020004" pitchFamily="2" charset="0"/>
                <a:ea typeface="Helvetica Neue Light" panose="02000403000000020004" pitchFamily="2" charset="0"/>
              </a:rPr>
              <a:t>Clear the workspace and restart R</a:t>
            </a:r>
          </a:p>
          <a:p>
            <a:pPr marL="0" indent="0">
              <a:lnSpc>
                <a:spcPct val="100000"/>
              </a:lnSpc>
              <a:spcBef>
                <a:spcPts val="0"/>
              </a:spcBef>
              <a:spcAft>
                <a:spcPts val="1200"/>
              </a:spcAft>
              <a:buNone/>
            </a:pPr>
            <a:r>
              <a:rPr lang="en-US" sz="1400" dirty="0">
                <a:latin typeface="Helvetica Neue Light" panose="02000403000000020004" pitchFamily="2" charset="0"/>
                <a:ea typeface="Helvetica Neue Light" panose="02000403000000020004" pitchFamily="2" charset="0"/>
              </a:rPr>
              <a:t>Source “install_libraries_for_lucidum.R”</a:t>
            </a:r>
          </a:p>
          <a:p>
            <a:pPr marL="0" indent="0">
              <a:lnSpc>
                <a:spcPct val="100000"/>
              </a:lnSpc>
              <a:spcBef>
                <a:spcPts val="0"/>
              </a:spcBef>
              <a:spcAft>
                <a:spcPts val="1200"/>
              </a:spcAft>
              <a:buNone/>
            </a:pPr>
            <a:r>
              <a:rPr lang="en-US" sz="1400" dirty="0">
                <a:latin typeface="Helvetica Neue Light" panose="02000403000000020004" pitchFamily="2" charset="0"/>
                <a:ea typeface="Helvetica Neue Light" panose="02000403000000020004" pitchFamily="2" charset="0"/>
              </a:rPr>
              <a:t>Clear the workspace and restart R</a:t>
            </a:r>
          </a:p>
          <a:p>
            <a:pPr marL="0" indent="0">
              <a:lnSpc>
                <a:spcPct val="100000"/>
              </a:lnSpc>
              <a:spcBef>
                <a:spcPts val="0"/>
              </a:spcBef>
              <a:spcAft>
                <a:spcPts val="1200"/>
              </a:spcAft>
              <a:buNone/>
            </a:pPr>
            <a:endParaRPr lang="en-US" sz="1400" dirty="0">
              <a:latin typeface="Helvetica Neue Light" panose="02000403000000020004" pitchFamily="2" charset="0"/>
              <a:ea typeface="Helvetica Neue Light" panose="02000403000000020004" pitchFamily="2" charset="0"/>
            </a:endParaRPr>
          </a:p>
          <a:p>
            <a:pPr marL="0" indent="0">
              <a:lnSpc>
                <a:spcPct val="100000"/>
              </a:lnSpc>
              <a:spcBef>
                <a:spcPts val="0"/>
              </a:spcBef>
              <a:spcAft>
                <a:spcPts val="1200"/>
              </a:spcAft>
              <a:buNone/>
            </a:pPr>
            <a:r>
              <a:rPr lang="en-US" sz="1400" b="1" i="1" dirty="0">
                <a:latin typeface="Helvetica Neue Light" panose="02000403000000020004" pitchFamily="2" charset="0"/>
                <a:ea typeface="Helvetica Neue Light" panose="02000403000000020004" pitchFamily="2" charset="0"/>
              </a:rPr>
              <a:t>Install lucidum</a:t>
            </a:r>
          </a:p>
          <a:p>
            <a:pPr marL="0" indent="0">
              <a:lnSpc>
                <a:spcPct val="100000"/>
              </a:lnSpc>
              <a:spcBef>
                <a:spcPts val="0"/>
              </a:spcBef>
              <a:spcAft>
                <a:spcPts val="1200"/>
              </a:spcAft>
              <a:buNone/>
            </a:pPr>
            <a:r>
              <a:rPr lang="en-US" sz="1400" dirty="0">
                <a:latin typeface="Helvetica Neue Light" panose="02000403000000020004" pitchFamily="2" charset="0"/>
                <a:ea typeface="Helvetica Neue Light" panose="02000403000000020004" pitchFamily="2" charset="0"/>
              </a:rPr>
              <a:t>Go to Packages -&gt; Install</a:t>
            </a:r>
          </a:p>
          <a:p>
            <a:pPr marL="0" indent="0">
              <a:lnSpc>
                <a:spcPct val="100000"/>
              </a:lnSpc>
              <a:spcBef>
                <a:spcPts val="0"/>
              </a:spcBef>
              <a:spcAft>
                <a:spcPts val="1200"/>
              </a:spcAft>
              <a:buNone/>
            </a:pPr>
            <a:r>
              <a:rPr lang="en-US" sz="1400" dirty="0">
                <a:latin typeface="Helvetica Neue Light" panose="02000403000000020004" pitchFamily="2" charset="0"/>
                <a:ea typeface="Helvetica Neue Light" panose="02000403000000020004" pitchFamily="2" charset="0"/>
              </a:rPr>
              <a:t>Select “Install from Package Archive File”</a:t>
            </a:r>
          </a:p>
          <a:p>
            <a:pPr marL="0" indent="0">
              <a:lnSpc>
                <a:spcPct val="100000"/>
              </a:lnSpc>
              <a:spcBef>
                <a:spcPts val="0"/>
              </a:spcBef>
              <a:spcAft>
                <a:spcPts val="1200"/>
              </a:spcAft>
              <a:buNone/>
            </a:pPr>
            <a:r>
              <a:rPr lang="en-US" sz="1400" dirty="0">
                <a:latin typeface="Helvetica Neue Light" panose="02000403000000020004" pitchFamily="2" charset="0"/>
                <a:ea typeface="Helvetica Neue Light" panose="02000403000000020004" pitchFamily="2" charset="0"/>
              </a:rPr>
              <a:t>Navigate to the location of the lucidum package (lucidum_0.0.0.9000.tar.gz) using “Browse”</a:t>
            </a:r>
          </a:p>
          <a:p>
            <a:pPr marL="0" indent="0">
              <a:lnSpc>
                <a:spcPct val="100000"/>
              </a:lnSpc>
              <a:spcBef>
                <a:spcPts val="0"/>
              </a:spcBef>
              <a:spcAft>
                <a:spcPts val="1200"/>
              </a:spcAft>
              <a:buNone/>
            </a:pPr>
            <a:r>
              <a:rPr lang="en-US" sz="1400" dirty="0">
                <a:latin typeface="Helvetica Neue Light" panose="02000403000000020004" pitchFamily="2" charset="0"/>
                <a:ea typeface="Helvetica Neue Light" panose="02000403000000020004" pitchFamily="2" charset="0"/>
              </a:rPr>
              <a:t>Press “Install”</a:t>
            </a:r>
          </a:p>
          <a:p>
            <a:pPr marL="0" indent="0">
              <a:spcBef>
                <a:spcPts val="0"/>
              </a:spcBef>
              <a:spcAft>
                <a:spcPts val="2400"/>
              </a:spcAft>
              <a:buNone/>
            </a:pPr>
            <a:endParaRPr lang="en-US" sz="18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012016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F2BFDE6-6242-0C4E-9176-4A3188F8D5EA}"/>
              </a:ext>
            </a:extLst>
          </p:cNvPr>
          <p:cNvSpPr>
            <a:spLocks noGrp="1"/>
          </p:cNvSpPr>
          <p:nvPr>
            <p:ph type="sldNum" sz="quarter" idx="12"/>
          </p:nvPr>
        </p:nvSpPr>
        <p:spPr/>
        <p:txBody>
          <a:bodyPr/>
          <a:lstStyle/>
          <a:p>
            <a:fld id="{C83DB476-1AE2-4248-99F8-67D35D86A992}" type="slidenum">
              <a:rPr lang="en-US" smtClean="0"/>
              <a:pPr/>
              <a:t>14</a:t>
            </a:fld>
            <a:endParaRPr lang="en-US" dirty="0"/>
          </a:p>
        </p:txBody>
      </p:sp>
      <p:sp>
        <p:nvSpPr>
          <p:cNvPr id="7" name="Title 1">
            <a:extLst>
              <a:ext uri="{FF2B5EF4-FFF2-40B4-BE49-F238E27FC236}">
                <a16:creationId xmlns:a16="http://schemas.microsoft.com/office/drawing/2014/main" id="{8E662AB1-DE3C-BE4D-839A-E7A40BBCCE9C}"/>
              </a:ext>
            </a:extLst>
          </p:cNvPr>
          <p:cNvSpPr>
            <a:spLocks noGrp="1"/>
          </p:cNvSpPr>
          <p:nvPr>
            <p:ph type="title"/>
          </p:nvPr>
        </p:nvSpPr>
        <p:spPr>
          <a:xfrm>
            <a:off x="838200" y="468157"/>
            <a:ext cx="10515600" cy="729579"/>
          </a:xfrm>
        </p:spPr>
        <p:txBody>
          <a:bodyPr>
            <a:normAutofit/>
          </a:bodyPr>
          <a:lstStyle/>
          <a:p>
            <a:r>
              <a:rPr lang="en-US" sz="3200" dirty="0">
                <a:latin typeface="Helvetica Neue Light" panose="02000403000000020004" pitchFamily="2" charset="0"/>
                <a:ea typeface="Helvetica Neue Light" panose="02000403000000020004" pitchFamily="2" charset="0"/>
              </a:rPr>
              <a:t>A2. Tips</a:t>
            </a:r>
          </a:p>
        </p:txBody>
      </p:sp>
      <p:sp>
        <p:nvSpPr>
          <p:cNvPr id="4" name="Content Placeholder 9">
            <a:extLst>
              <a:ext uri="{FF2B5EF4-FFF2-40B4-BE49-F238E27FC236}">
                <a16:creationId xmlns:a16="http://schemas.microsoft.com/office/drawing/2014/main" id="{2DFC8371-233C-9141-87E9-2FB96E33B84C}"/>
              </a:ext>
            </a:extLst>
          </p:cNvPr>
          <p:cNvSpPr>
            <a:spLocks noGrp="1"/>
          </p:cNvSpPr>
          <p:nvPr>
            <p:ph idx="1"/>
          </p:nvPr>
        </p:nvSpPr>
        <p:spPr>
          <a:xfrm>
            <a:off x="838200" y="1512203"/>
            <a:ext cx="4944926" cy="3656310"/>
          </a:xfrm>
        </p:spPr>
        <p:txBody>
          <a:bodyPr>
            <a:noAutofit/>
          </a:bodyPr>
          <a:lstStyle/>
          <a:p>
            <a:pPr marL="0" indent="0">
              <a:lnSpc>
                <a:spcPct val="100000"/>
              </a:lnSpc>
              <a:spcBef>
                <a:spcPts val="0"/>
              </a:spcBef>
              <a:spcAft>
                <a:spcPts val="600"/>
              </a:spcAft>
              <a:buNone/>
            </a:pPr>
            <a:r>
              <a:rPr lang="en-US" sz="900" b="1" i="1" dirty="0">
                <a:latin typeface="Helvetica Neue Light" panose="02000403000000020004" pitchFamily="2" charset="0"/>
                <a:ea typeface="Helvetica Neue Light" panose="02000403000000020004" pitchFamily="2" charset="0"/>
              </a:rPr>
              <a:t>Dataset</a:t>
            </a:r>
          </a:p>
          <a:p>
            <a:pPr>
              <a:lnSpc>
                <a:spcPct val="100000"/>
              </a:lnSpc>
              <a:spcBef>
                <a:spcPts val="0"/>
              </a:spcBef>
              <a:spcAft>
                <a:spcPts val="600"/>
              </a:spcAft>
              <a:buFont typeface="+mj-lt"/>
              <a:buAutoNum type="arabicPeriod"/>
            </a:pPr>
            <a:r>
              <a:rPr lang="en-US" sz="900" dirty="0">
                <a:latin typeface="Helvetica Neue Light" panose="02000403000000020004" pitchFamily="2" charset="0"/>
                <a:ea typeface="Helvetica Neue Light" panose="02000403000000020004" pitchFamily="2" charset="0"/>
              </a:rPr>
              <a:t>The first numerical dataset column will be set as the response when you first load lucidum.</a:t>
            </a:r>
          </a:p>
          <a:p>
            <a:pPr>
              <a:lnSpc>
                <a:spcPct val="100000"/>
              </a:lnSpc>
              <a:spcBef>
                <a:spcPts val="0"/>
              </a:spcBef>
              <a:spcAft>
                <a:spcPts val="600"/>
              </a:spcAft>
              <a:buFont typeface="+mj-lt"/>
              <a:buAutoNum type="arabicPeriod"/>
            </a:pPr>
            <a:r>
              <a:rPr lang="en-US" sz="900" dirty="0">
                <a:latin typeface="Helvetica Neue Light" panose="02000403000000020004" pitchFamily="2" charset="0"/>
                <a:ea typeface="Helvetica Neue Light" panose="02000403000000020004" pitchFamily="2" charset="0"/>
              </a:rPr>
              <a:t>Create a column “train_test” to distinguish training rows (value 0) from test rows (value 1).  Lucidum won’t generate this column for you, you need to supply it and make sure it’s a sensible split.</a:t>
            </a:r>
          </a:p>
          <a:p>
            <a:pPr>
              <a:lnSpc>
                <a:spcPct val="100000"/>
              </a:lnSpc>
              <a:spcBef>
                <a:spcPts val="0"/>
              </a:spcBef>
              <a:spcAft>
                <a:spcPts val="600"/>
              </a:spcAft>
              <a:buFont typeface="+mj-lt"/>
              <a:buAutoNum type="arabicPeriod"/>
            </a:pPr>
            <a:r>
              <a:rPr lang="en-US" sz="900" dirty="0">
                <a:latin typeface="Helvetica Neue Light" panose="02000403000000020004" pitchFamily="2" charset="0"/>
                <a:ea typeface="Helvetica Neue Light" panose="02000403000000020004" pitchFamily="2" charset="0"/>
              </a:rPr>
              <a:t>Identifier columns with unique values on larger datasets (&gt;100k) will be slow if selected in ChartaR as it first checks how many levels are in the feature before plotting.  I use the feature specification to put identifier type columns into a feature grouping, so I don’t include them in a model by mistake.</a:t>
            </a:r>
          </a:p>
          <a:p>
            <a:pPr>
              <a:lnSpc>
                <a:spcPct val="100000"/>
              </a:lnSpc>
              <a:spcBef>
                <a:spcPts val="0"/>
              </a:spcBef>
              <a:spcAft>
                <a:spcPts val="600"/>
              </a:spcAft>
              <a:buFont typeface="+mj-lt"/>
              <a:buAutoNum type="arabicPeriod"/>
            </a:pPr>
            <a:endParaRPr lang="en-US" sz="900" dirty="0">
              <a:latin typeface="Helvetica Neue Light" panose="02000403000000020004" pitchFamily="2" charset="0"/>
              <a:ea typeface="Helvetica Neue Light" panose="02000403000000020004" pitchFamily="2" charset="0"/>
            </a:endParaRPr>
          </a:p>
          <a:p>
            <a:pPr marL="0" indent="0">
              <a:lnSpc>
                <a:spcPct val="100000"/>
              </a:lnSpc>
              <a:spcBef>
                <a:spcPts val="0"/>
              </a:spcBef>
              <a:spcAft>
                <a:spcPts val="600"/>
              </a:spcAft>
              <a:buNone/>
            </a:pPr>
            <a:r>
              <a:rPr lang="en-US" sz="900" b="1" i="1" dirty="0">
                <a:latin typeface="Helvetica Neue Light" panose="02000403000000020004" pitchFamily="2" charset="0"/>
                <a:ea typeface="Helvetica Neue Light" panose="02000403000000020004" pitchFamily="2" charset="0"/>
              </a:rPr>
              <a:t>How to build models on a subset of the data</a:t>
            </a:r>
          </a:p>
          <a:p>
            <a:pPr>
              <a:lnSpc>
                <a:spcPct val="100000"/>
              </a:lnSpc>
              <a:spcBef>
                <a:spcPts val="0"/>
              </a:spcBef>
              <a:spcAft>
                <a:spcPts val="600"/>
              </a:spcAft>
              <a:buFont typeface="+mj-lt"/>
              <a:buAutoNum type="arabicPeriod"/>
            </a:pPr>
            <a:r>
              <a:rPr lang="en-US" sz="900" dirty="0">
                <a:latin typeface="Helvetica Neue Light" panose="02000403000000020004" pitchFamily="2" charset="0"/>
                <a:ea typeface="Helvetica Neue Light" panose="02000403000000020004" pitchFamily="2" charset="0"/>
              </a:rPr>
              <a:t>Use a weight column with zeroes to remove those rows from the training data.</a:t>
            </a:r>
          </a:p>
          <a:p>
            <a:pPr>
              <a:lnSpc>
                <a:spcPct val="100000"/>
              </a:lnSpc>
              <a:spcBef>
                <a:spcPts val="0"/>
              </a:spcBef>
              <a:spcAft>
                <a:spcPts val="600"/>
              </a:spcAft>
              <a:buFont typeface="+mj-lt"/>
              <a:buAutoNum type="arabicPeriod"/>
            </a:pPr>
            <a:r>
              <a:rPr lang="en-US" sz="900" dirty="0">
                <a:latin typeface="Helvetica Neue Light" panose="02000403000000020004" pitchFamily="2" charset="0"/>
                <a:ea typeface="Helvetica Neue Light" panose="02000403000000020004" pitchFamily="2" charset="0"/>
              </a:rPr>
              <a:t>You must ensure that the corresponding response is also zero for those rows (e.g. you would not expect non-zero incurred claims on a row with zero claims).</a:t>
            </a:r>
          </a:p>
          <a:p>
            <a:pPr>
              <a:lnSpc>
                <a:spcPct val="100000"/>
              </a:lnSpc>
              <a:spcBef>
                <a:spcPts val="0"/>
              </a:spcBef>
              <a:spcAft>
                <a:spcPts val="600"/>
              </a:spcAft>
              <a:buFont typeface="+mj-lt"/>
              <a:buAutoNum type="arabicPeriod"/>
            </a:pPr>
            <a:endParaRPr lang="en-US" sz="900" dirty="0">
              <a:latin typeface="Helvetica Neue Light" panose="02000403000000020004" pitchFamily="2" charset="0"/>
              <a:ea typeface="Helvetica Neue Light" panose="02000403000000020004" pitchFamily="2" charset="0"/>
            </a:endParaRPr>
          </a:p>
          <a:p>
            <a:pPr marL="0" indent="0">
              <a:lnSpc>
                <a:spcPct val="100000"/>
              </a:lnSpc>
              <a:spcBef>
                <a:spcPts val="0"/>
              </a:spcBef>
              <a:spcAft>
                <a:spcPts val="600"/>
              </a:spcAft>
              <a:buNone/>
            </a:pPr>
            <a:r>
              <a:rPr lang="en-US" sz="900" b="1" i="1" dirty="0">
                <a:latin typeface="Helvetica Neue Light" panose="02000403000000020004" pitchFamily="2" charset="0"/>
                <a:ea typeface="Helvetica Neue Light" panose="02000403000000020004" pitchFamily="2" charset="0"/>
              </a:rPr>
              <a:t>User interface</a:t>
            </a:r>
          </a:p>
          <a:p>
            <a:pPr>
              <a:lnSpc>
                <a:spcPct val="100000"/>
              </a:lnSpc>
              <a:spcBef>
                <a:spcPts val="0"/>
              </a:spcBef>
              <a:spcAft>
                <a:spcPts val="600"/>
              </a:spcAft>
              <a:buFont typeface="+mj-lt"/>
              <a:buAutoNum type="arabicPeriod"/>
            </a:pPr>
            <a:r>
              <a:rPr lang="en-US" sz="900" dirty="0">
                <a:latin typeface="Helvetica Neue Light" panose="02000403000000020004" pitchFamily="2" charset="0"/>
                <a:ea typeface="Helvetica Neue Light" panose="02000403000000020004" pitchFamily="2" charset="0"/>
              </a:rPr>
              <a:t>You can change lucidum browser zoom level as for any other webpage.</a:t>
            </a:r>
          </a:p>
          <a:p>
            <a:pPr>
              <a:lnSpc>
                <a:spcPct val="100000"/>
              </a:lnSpc>
              <a:spcBef>
                <a:spcPts val="0"/>
              </a:spcBef>
              <a:spcAft>
                <a:spcPts val="600"/>
              </a:spcAft>
              <a:buFont typeface="+mj-lt"/>
              <a:buAutoNum type="arabicPeriod"/>
            </a:pPr>
            <a:r>
              <a:rPr lang="en-US" sz="900" dirty="0">
                <a:latin typeface="Helvetica Neue Light" panose="02000403000000020004" pitchFamily="2" charset="0"/>
                <a:ea typeface="Helvetica Neue Light" panose="02000403000000020004" pitchFamily="2" charset="0"/>
              </a:rPr>
              <a:t>MappaR will sometimes not refresh if you have changed the zoom level while on another tab.  If this happens, zoom in and back out and the map will reappear.</a:t>
            </a:r>
          </a:p>
          <a:p>
            <a:pPr>
              <a:lnSpc>
                <a:spcPct val="100000"/>
              </a:lnSpc>
              <a:spcBef>
                <a:spcPts val="0"/>
              </a:spcBef>
              <a:spcAft>
                <a:spcPts val="600"/>
              </a:spcAft>
              <a:buFont typeface="+mj-lt"/>
              <a:buAutoNum type="arabicPeriod"/>
            </a:pPr>
            <a:endParaRPr lang="en-US" sz="900" dirty="0">
              <a:latin typeface="Helvetica Neue Light" panose="02000403000000020004" pitchFamily="2" charset="0"/>
              <a:ea typeface="Helvetica Neue Light" panose="02000403000000020004" pitchFamily="2" charset="0"/>
            </a:endParaRPr>
          </a:p>
        </p:txBody>
      </p:sp>
      <p:sp>
        <p:nvSpPr>
          <p:cNvPr id="6" name="Content Placeholder 9">
            <a:extLst>
              <a:ext uri="{FF2B5EF4-FFF2-40B4-BE49-F238E27FC236}">
                <a16:creationId xmlns:a16="http://schemas.microsoft.com/office/drawing/2014/main" id="{50470BDC-7D16-F741-B1F5-F1ED24D28EDD}"/>
              </a:ext>
            </a:extLst>
          </p:cNvPr>
          <p:cNvSpPr txBox="1">
            <a:spLocks/>
          </p:cNvSpPr>
          <p:nvPr/>
        </p:nvSpPr>
        <p:spPr>
          <a:xfrm>
            <a:off x="6222663" y="1512202"/>
            <a:ext cx="4944926" cy="45296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600"/>
              </a:spcAft>
              <a:buFont typeface="Arial" panose="020B0604020202020204" pitchFamily="34" charset="0"/>
              <a:buNone/>
            </a:pPr>
            <a:r>
              <a:rPr lang="en-US" sz="900" b="1" i="1" dirty="0">
                <a:latin typeface="Helvetica Neue Light" panose="02000403000000020004" pitchFamily="2" charset="0"/>
                <a:ea typeface="Helvetica Neue Light" panose="02000403000000020004" pitchFamily="2" charset="0"/>
              </a:rPr>
              <a:t>Operations that can be slow running</a:t>
            </a:r>
          </a:p>
          <a:p>
            <a:pPr>
              <a:lnSpc>
                <a:spcPct val="100000"/>
              </a:lnSpc>
              <a:spcBef>
                <a:spcPts val="0"/>
              </a:spcBef>
              <a:spcAft>
                <a:spcPts val="600"/>
              </a:spcAft>
              <a:buFont typeface="+mj-lt"/>
              <a:buAutoNum type="arabicPeriod"/>
            </a:pPr>
            <a:r>
              <a:rPr lang="en-US" sz="900" dirty="0">
                <a:latin typeface="Helvetica Neue Light" panose="02000403000000020004" pitchFamily="2" charset="0"/>
                <a:ea typeface="Helvetica Neue Light" panose="02000403000000020004" pitchFamily="2" charset="0"/>
              </a:rPr>
              <a:t>SHAP values on deep trees built on large datasets can be very slow to generate.  Turn off the option to generate SHAP values if you don’t need them, or use lower number of trees, higher learning rates and fewer number of leaves when first exploring a GBM build with SHAP values.</a:t>
            </a:r>
          </a:p>
          <a:p>
            <a:pPr>
              <a:lnSpc>
                <a:spcPct val="100000"/>
              </a:lnSpc>
              <a:spcBef>
                <a:spcPts val="0"/>
              </a:spcBef>
              <a:spcAft>
                <a:spcPts val="600"/>
              </a:spcAft>
              <a:buFont typeface="+mj-lt"/>
              <a:buAutoNum type="arabicPeriod"/>
            </a:pPr>
            <a:r>
              <a:rPr lang="en-US" sz="900" dirty="0">
                <a:latin typeface="Helvetica Neue Light" panose="02000403000000020004" pitchFamily="2" charset="0"/>
                <a:ea typeface="Helvetica Neue Light" panose="02000403000000020004" pitchFamily="2" charset="0"/>
              </a:rPr>
              <a:t>Summarising by character columns is slower than summarizing by factor columns, so convert character columns to factors before loading into lucidum.</a:t>
            </a:r>
          </a:p>
          <a:p>
            <a:pPr>
              <a:lnSpc>
                <a:spcPct val="100000"/>
              </a:lnSpc>
              <a:spcBef>
                <a:spcPts val="0"/>
              </a:spcBef>
              <a:spcAft>
                <a:spcPts val="600"/>
              </a:spcAft>
              <a:buFont typeface="+mj-lt"/>
              <a:buAutoNum type="arabicPeriod"/>
            </a:pPr>
            <a:endParaRPr lang="en-US" sz="900" dirty="0">
              <a:latin typeface="Helvetica Neue Light" panose="02000403000000020004" pitchFamily="2" charset="0"/>
              <a:ea typeface="Helvetica Neue Light" panose="02000403000000020004" pitchFamily="2" charset="0"/>
            </a:endParaRPr>
          </a:p>
          <a:p>
            <a:pPr marL="0" indent="0">
              <a:lnSpc>
                <a:spcPct val="100000"/>
              </a:lnSpc>
              <a:spcBef>
                <a:spcPts val="0"/>
              </a:spcBef>
              <a:spcAft>
                <a:spcPts val="600"/>
              </a:spcAft>
              <a:buFont typeface="Arial" panose="020B0604020202020204" pitchFamily="34" charset="0"/>
              <a:buNone/>
            </a:pPr>
            <a:r>
              <a:rPr lang="en-US" sz="900" b="1" i="1" dirty="0">
                <a:latin typeface="Helvetica Neue Light" panose="02000403000000020004" pitchFamily="2" charset="0"/>
                <a:ea typeface="Helvetica Neue Light" panose="02000403000000020004" pitchFamily="2" charset="0"/>
              </a:rPr>
              <a:t>Bugs</a:t>
            </a:r>
          </a:p>
          <a:p>
            <a:pPr>
              <a:lnSpc>
                <a:spcPct val="100000"/>
              </a:lnSpc>
              <a:spcBef>
                <a:spcPts val="0"/>
              </a:spcBef>
              <a:spcAft>
                <a:spcPts val="600"/>
              </a:spcAft>
              <a:buFont typeface="+mj-lt"/>
              <a:buAutoNum type="arabicPeriod"/>
            </a:pPr>
            <a:r>
              <a:rPr lang="en-US" sz="900" dirty="0">
                <a:latin typeface="Helvetica Neue Light" panose="02000403000000020004" pitchFamily="2" charset="0"/>
                <a:ea typeface="Helvetica Neue Light" panose="02000403000000020004" pitchFamily="2" charset="0"/>
              </a:rPr>
              <a:t>You can change the displayed dataset freely (using the top right control) before building any models, but once you have built a model avoid changing the dataset as you can’t in general apply a model built on dataset A to dataset B.</a:t>
            </a:r>
          </a:p>
          <a:p>
            <a:pPr>
              <a:lnSpc>
                <a:spcPct val="100000"/>
              </a:lnSpc>
              <a:spcBef>
                <a:spcPts val="0"/>
              </a:spcBef>
              <a:spcAft>
                <a:spcPts val="600"/>
              </a:spcAft>
              <a:buFont typeface="+mj-lt"/>
              <a:buAutoNum type="arabicPeriod"/>
            </a:pPr>
            <a:r>
              <a:rPr lang="en-US" sz="900" dirty="0">
                <a:latin typeface="Helvetica Neue Light" panose="02000403000000020004" pitchFamily="2" charset="0"/>
                <a:ea typeface="Helvetica Neue Light" panose="02000403000000020004" pitchFamily="2" charset="0"/>
              </a:rPr>
              <a:t>There is no error checking for invalid monotonicity parameters or additional parameters in BoostaR – if you use something incorrect </a:t>
            </a:r>
            <a:r>
              <a:rPr lang="en-US" sz="900" dirty="0" err="1">
                <a:latin typeface="Helvetica Neue Light" panose="02000403000000020004" pitchFamily="2" charset="0"/>
                <a:ea typeface="Helvetica Neue Light" panose="02000403000000020004" pitchFamily="2" charset="0"/>
              </a:rPr>
              <a:t>LightGBM</a:t>
            </a:r>
            <a:r>
              <a:rPr lang="en-US" sz="900" dirty="0">
                <a:latin typeface="Helvetica Neue Light" panose="02000403000000020004" pitchFamily="2" charset="0"/>
                <a:ea typeface="Helvetica Neue Light" panose="02000403000000020004" pitchFamily="2" charset="0"/>
              </a:rPr>
              <a:t> will throw an error and the app will stop.</a:t>
            </a:r>
          </a:p>
          <a:p>
            <a:pPr>
              <a:lnSpc>
                <a:spcPct val="100000"/>
              </a:lnSpc>
              <a:spcBef>
                <a:spcPts val="0"/>
              </a:spcBef>
              <a:spcAft>
                <a:spcPts val="600"/>
              </a:spcAft>
              <a:buFont typeface="+mj-lt"/>
              <a:buAutoNum type="arabicPeriod"/>
            </a:pPr>
            <a:r>
              <a:rPr lang="en-US" sz="900" dirty="0" err="1">
                <a:latin typeface="Helvetica Neue Light" panose="02000403000000020004" pitchFamily="2" charset="0"/>
                <a:ea typeface="Helvetica Neue Light" panose="02000403000000020004" pitchFamily="2" charset="0"/>
              </a:rPr>
              <a:t>shinyAce</a:t>
            </a:r>
            <a:r>
              <a:rPr lang="en-US" sz="900" dirty="0">
                <a:latin typeface="Helvetica Neue Light" panose="02000403000000020004" pitchFamily="2" charset="0"/>
                <a:ea typeface="Helvetica Neue Light" panose="02000403000000020004" pitchFamily="2" charset="0"/>
              </a:rPr>
              <a:t> doesn’t start automatically when first loading lucidum.  A workaround is to run the command </a:t>
            </a:r>
            <a:r>
              <a:rPr lang="en-US" sz="900" dirty="0" err="1">
                <a:latin typeface="Helvetica Neue Light" panose="02000403000000020004" pitchFamily="2" charset="0"/>
                <a:ea typeface="Helvetica Neue Light" panose="02000403000000020004" pitchFamily="2" charset="0"/>
              </a:rPr>
              <a:t>shinyAce</a:t>
            </a:r>
            <a:r>
              <a:rPr lang="en-US" sz="900" dirty="0">
                <a:latin typeface="Helvetica Neue Light" panose="02000403000000020004" pitchFamily="2" charset="0"/>
                <a:ea typeface="Helvetica Neue Light" panose="02000403000000020004" pitchFamily="2" charset="0"/>
              </a:rPr>
              <a:t>::</a:t>
            </a:r>
            <a:r>
              <a:rPr lang="en-US" sz="900" dirty="0" err="1">
                <a:latin typeface="Helvetica Neue Light" panose="02000403000000020004" pitchFamily="2" charset="0"/>
                <a:ea typeface="Helvetica Neue Light" panose="02000403000000020004" pitchFamily="2" charset="0"/>
              </a:rPr>
              <a:t>aceEditor</a:t>
            </a:r>
            <a:r>
              <a:rPr lang="en-US" sz="900" dirty="0">
                <a:latin typeface="Helvetica Neue Light" panose="02000403000000020004" pitchFamily="2" charset="0"/>
                <a:ea typeface="Helvetica Neue Light" panose="02000403000000020004" pitchFamily="2" charset="0"/>
              </a:rPr>
              <a:t>(</a:t>
            </a:r>
            <a:r>
              <a:rPr lang="en-US" sz="900" dirty="0" err="1">
                <a:latin typeface="Helvetica Neue Light" panose="02000403000000020004" pitchFamily="2" charset="0"/>
                <a:ea typeface="Helvetica Neue Light" panose="02000403000000020004" pitchFamily="2" charset="0"/>
              </a:rPr>
              <a:t>outputId</a:t>
            </a:r>
            <a:r>
              <a:rPr lang="en-US" sz="900" dirty="0">
                <a:latin typeface="Helvetica Neue Light" panose="02000403000000020004" pitchFamily="2" charset="0"/>
                <a:ea typeface="Helvetica Neue Light" panose="02000403000000020004" pitchFamily="2" charset="0"/>
              </a:rPr>
              <a:t> = NULL) in the console before library(lucidum).</a:t>
            </a:r>
          </a:p>
          <a:p>
            <a:pPr>
              <a:lnSpc>
                <a:spcPct val="100000"/>
              </a:lnSpc>
              <a:spcBef>
                <a:spcPts val="0"/>
              </a:spcBef>
              <a:spcAft>
                <a:spcPts val="600"/>
              </a:spcAft>
              <a:buFont typeface="+mj-lt"/>
              <a:buAutoNum type="arabicPeriod"/>
            </a:pPr>
            <a:r>
              <a:rPr lang="en-US" sz="900" dirty="0">
                <a:latin typeface="Helvetica Neue Light" panose="02000403000000020004" pitchFamily="2" charset="0"/>
                <a:ea typeface="Helvetica Neue Light" panose="02000403000000020004" pitchFamily="2" charset="0"/>
              </a:rPr>
              <a:t>The 10k option for SHAP values generates the SHAP values correctly for a random 10k sample of the data, but the SHAP ribbons don’t yet display correctly in ChartaR.</a:t>
            </a:r>
          </a:p>
          <a:p>
            <a:pPr>
              <a:lnSpc>
                <a:spcPct val="100000"/>
              </a:lnSpc>
              <a:spcBef>
                <a:spcPts val="0"/>
              </a:spcBef>
              <a:spcAft>
                <a:spcPts val="600"/>
              </a:spcAft>
              <a:buFont typeface="+mj-lt"/>
              <a:buAutoNum type="arabicPeriod"/>
            </a:pPr>
            <a:r>
              <a:rPr lang="en-US" sz="900" dirty="0">
                <a:latin typeface="Helvetica Neue Light" panose="02000403000000020004" pitchFamily="2" charset="0"/>
                <a:ea typeface="Helvetica Neue Light" panose="02000403000000020004" pitchFamily="2" charset="0"/>
              </a:rPr>
              <a:t>R GLMs store the entire modelling dataset by default as part of the model object.  When you save a dataset out from GlimmaR, lucidum strips the dataset from the .RDS </a:t>
            </a:r>
            <a:r>
              <a:rPr lang="en-US" sz="900" dirty="0" err="1">
                <a:latin typeface="Helvetica Neue Light" panose="02000403000000020004" pitchFamily="2" charset="0"/>
                <a:ea typeface="Helvetica Neue Light" panose="02000403000000020004" pitchFamily="2" charset="0"/>
              </a:rPr>
              <a:t>glm</a:t>
            </a:r>
            <a:r>
              <a:rPr lang="en-US" sz="900" dirty="0">
                <a:latin typeface="Helvetica Neue Light" panose="02000403000000020004" pitchFamily="2" charset="0"/>
                <a:ea typeface="Helvetica Neue Light" panose="02000403000000020004" pitchFamily="2" charset="0"/>
              </a:rPr>
              <a:t> object to make the file a sensible size.  However, this stripping out doesn’t occur until the model is saved and so if several GLMs are built within GlimmaR on very large datasets RAM usage will increase.  I’m working on stripping out the unnecessary data from the models and still providing the GlimmaR functionality.</a:t>
            </a:r>
          </a:p>
        </p:txBody>
      </p:sp>
    </p:spTree>
    <p:extLst>
      <p:ext uri="{BB962C8B-B14F-4D97-AF65-F5344CB8AC3E}">
        <p14:creationId xmlns:p14="http://schemas.microsoft.com/office/powerpoint/2010/main" val="637137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25">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FC98423E-1B94-9A49-A11D-BA54ECF60632}"/>
              </a:ext>
            </a:extLst>
          </p:cNvPr>
          <p:cNvSpPr>
            <a:spLocks noGrp="1"/>
          </p:cNvSpPr>
          <p:nvPr>
            <p:ph idx="1"/>
          </p:nvPr>
        </p:nvSpPr>
        <p:spPr>
          <a:xfrm>
            <a:off x="4827945" y="1507526"/>
            <a:ext cx="7082873" cy="3935281"/>
          </a:xfrm>
        </p:spPr>
        <p:txBody>
          <a:bodyPr>
            <a:noAutofit/>
          </a:bodyPr>
          <a:lstStyle/>
          <a:p>
            <a:pPr marL="0" indent="0">
              <a:spcBef>
                <a:spcPts val="0"/>
              </a:spcBef>
              <a:spcAft>
                <a:spcPts val="2000"/>
              </a:spcAft>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I use lucidum to</a:t>
            </a:r>
          </a:p>
          <a:p>
            <a:pPr lvl="1">
              <a:spcBef>
                <a:spcPts val="0"/>
              </a:spcBef>
              <a:spcAft>
                <a:spcPts val="2000"/>
              </a:spcAft>
              <a:buFont typeface="Wingdings" pitchFamily="2" charset="2"/>
              <a:buChar char="Ø"/>
            </a:pPr>
            <a:r>
              <a:rPr lang="en-US" sz="1600" dirty="0">
                <a:latin typeface="Helvetica Neue Light" panose="02000403000000020004" pitchFamily="2" charset="0"/>
                <a:ea typeface="Helvetica Neue Light" panose="02000403000000020004" pitchFamily="2" charset="0"/>
              </a:rPr>
              <a:t>Explore new client datasets for the first time</a:t>
            </a:r>
          </a:p>
          <a:p>
            <a:pPr lvl="1">
              <a:spcBef>
                <a:spcPts val="0"/>
              </a:spcBef>
              <a:spcAft>
                <a:spcPts val="2000"/>
              </a:spcAft>
              <a:buFont typeface="Wingdings" pitchFamily="2" charset="2"/>
              <a:buChar char="Ø"/>
            </a:pPr>
            <a:r>
              <a:rPr lang="en-US" sz="1600" dirty="0">
                <a:latin typeface="Helvetica Neue Light" panose="02000403000000020004" pitchFamily="2" charset="0"/>
                <a:ea typeface="Helvetica Neue Light" panose="02000403000000020004" pitchFamily="2" charset="0"/>
              </a:rPr>
              <a:t>Perform interactive actual vs expected charting</a:t>
            </a:r>
          </a:p>
          <a:p>
            <a:pPr lvl="1">
              <a:spcBef>
                <a:spcPts val="0"/>
              </a:spcBef>
              <a:spcAft>
                <a:spcPts val="2000"/>
              </a:spcAft>
              <a:buFont typeface="Wingdings" pitchFamily="2" charset="2"/>
              <a:buChar char="Ø"/>
            </a:pPr>
            <a:r>
              <a:rPr lang="en-US" sz="1600" dirty="0">
                <a:latin typeface="Helvetica Neue Light" panose="02000403000000020004" pitchFamily="2" charset="0"/>
                <a:ea typeface="Helvetica Neue Light" panose="02000403000000020004" pitchFamily="2" charset="0"/>
              </a:rPr>
              <a:t>Plot KPIs on a map of the UK at postcode area, sector and unit level</a:t>
            </a:r>
          </a:p>
          <a:p>
            <a:pPr lvl="1">
              <a:spcBef>
                <a:spcPts val="0"/>
              </a:spcBef>
              <a:spcAft>
                <a:spcPts val="2000"/>
              </a:spcAft>
              <a:buFont typeface="Wingdings" pitchFamily="2" charset="2"/>
              <a:buChar char="Ø"/>
            </a:pPr>
            <a:r>
              <a:rPr lang="en-US" sz="1600" dirty="0">
                <a:latin typeface="Helvetica Neue Light" panose="02000403000000020004" pitchFamily="2" charset="0"/>
                <a:ea typeface="Helvetica Neue Light" panose="02000403000000020004" pitchFamily="2" charset="0"/>
              </a:rPr>
              <a:t>Build and tabulate GLMs</a:t>
            </a:r>
          </a:p>
          <a:p>
            <a:pPr lvl="1">
              <a:spcBef>
                <a:spcPts val="0"/>
              </a:spcBef>
              <a:spcAft>
                <a:spcPts val="2000"/>
              </a:spcAft>
              <a:buFont typeface="Wingdings" pitchFamily="2" charset="2"/>
              <a:buChar char="Ø"/>
            </a:pPr>
            <a:r>
              <a:rPr lang="en-US" sz="1600" dirty="0">
                <a:latin typeface="Helvetica Neue Light" panose="02000403000000020004" pitchFamily="2" charset="0"/>
                <a:ea typeface="Helvetica Neue Light" panose="02000403000000020004" pitchFamily="2" charset="0"/>
              </a:rPr>
              <a:t>Understand GBM features &amp; interactions using SHAP values</a:t>
            </a:r>
          </a:p>
          <a:p>
            <a:pPr lvl="1">
              <a:spcBef>
                <a:spcPts val="0"/>
              </a:spcBef>
              <a:spcAft>
                <a:spcPts val="2000"/>
              </a:spcAft>
              <a:buFont typeface="Wingdings" pitchFamily="2" charset="2"/>
              <a:buChar char="Ø"/>
            </a:pPr>
            <a:r>
              <a:rPr lang="en-US" sz="1600" dirty="0">
                <a:latin typeface="Helvetica Neue Light" panose="02000403000000020004" pitchFamily="2" charset="0"/>
                <a:ea typeface="Helvetica Neue Light" panose="02000403000000020004" pitchFamily="2" charset="0"/>
              </a:rPr>
              <a:t>Build GBMs to support a GLM build</a:t>
            </a:r>
          </a:p>
          <a:p>
            <a:pPr lvl="1">
              <a:spcBef>
                <a:spcPts val="0"/>
              </a:spcBef>
              <a:spcAft>
                <a:spcPts val="2000"/>
              </a:spcAft>
              <a:buFont typeface="Wingdings" pitchFamily="2" charset="2"/>
              <a:buChar char="Ø"/>
            </a:pPr>
            <a:r>
              <a:rPr lang="en-US" sz="1600" dirty="0">
                <a:latin typeface="Helvetica Neue Light" panose="02000403000000020004" pitchFamily="2" charset="0"/>
                <a:ea typeface="Helvetica Neue Light" panose="02000403000000020004" pitchFamily="2" charset="0"/>
              </a:rPr>
              <a:t>As a training tool to better understand how GBMs work</a:t>
            </a:r>
          </a:p>
        </p:txBody>
      </p:sp>
      <p:sp>
        <p:nvSpPr>
          <p:cNvPr id="5" name="Slide Number Placeholder 4">
            <a:extLst>
              <a:ext uri="{FF2B5EF4-FFF2-40B4-BE49-F238E27FC236}">
                <a16:creationId xmlns:a16="http://schemas.microsoft.com/office/drawing/2014/main" id="{CF2BFDE6-6242-0C4E-9176-4A3188F8D5EA}"/>
              </a:ext>
            </a:extLst>
          </p:cNvPr>
          <p:cNvSpPr>
            <a:spLocks noGrp="1"/>
          </p:cNvSpPr>
          <p:nvPr>
            <p:ph type="sldNum" sz="quarter" idx="12"/>
          </p:nvPr>
        </p:nvSpPr>
        <p:spPr>
          <a:xfrm>
            <a:off x="8610600" y="6356350"/>
            <a:ext cx="2743200" cy="365125"/>
          </a:xfrm>
        </p:spPr>
        <p:txBody>
          <a:bodyPr>
            <a:normAutofit/>
          </a:bodyPr>
          <a:lstStyle/>
          <a:p>
            <a:pPr>
              <a:spcAft>
                <a:spcPts val="600"/>
              </a:spcAft>
            </a:pPr>
            <a:fld id="{C83DB476-1AE2-4248-99F8-67D35D86A992}" type="slidenum">
              <a:rPr lang="en-US" smtClean="0"/>
              <a:pPr>
                <a:spcAft>
                  <a:spcPts val="600"/>
                </a:spcAft>
              </a:pPr>
              <a:t>2</a:t>
            </a:fld>
            <a:endParaRPr lang="en-US"/>
          </a:p>
        </p:txBody>
      </p:sp>
      <p:sp>
        <p:nvSpPr>
          <p:cNvPr id="3" name="Oval 2">
            <a:extLst>
              <a:ext uri="{FF2B5EF4-FFF2-40B4-BE49-F238E27FC236}">
                <a16:creationId xmlns:a16="http://schemas.microsoft.com/office/drawing/2014/main" id="{DC8554F2-E195-C94B-933A-DD67A8992EE2}"/>
              </a:ext>
            </a:extLst>
          </p:cNvPr>
          <p:cNvSpPr/>
          <p:nvPr/>
        </p:nvSpPr>
        <p:spPr>
          <a:xfrm>
            <a:off x="671581" y="1309253"/>
            <a:ext cx="4239491" cy="42394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A68FC8B-1C52-9948-A83F-6A9160FB7066}"/>
              </a:ext>
            </a:extLst>
          </p:cNvPr>
          <p:cNvSpPr>
            <a:spLocks noGrp="1"/>
          </p:cNvSpPr>
          <p:nvPr>
            <p:ph type="title"/>
          </p:nvPr>
        </p:nvSpPr>
        <p:spPr>
          <a:xfrm>
            <a:off x="1171074" y="1396686"/>
            <a:ext cx="3240506" cy="4064628"/>
          </a:xfrm>
        </p:spPr>
        <p:txBody>
          <a:bodyPr>
            <a:normAutofit/>
          </a:bodyPr>
          <a:lstStyle/>
          <a:p>
            <a:r>
              <a:rPr lang="en-US"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lucidum example</a:t>
            </a:r>
            <a:br>
              <a:rPr lang="en-US"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br>
            <a:r>
              <a:rPr lang="en-US"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use cases</a:t>
            </a:r>
          </a:p>
        </p:txBody>
      </p:sp>
    </p:spTree>
    <p:extLst>
      <p:ext uri="{BB962C8B-B14F-4D97-AF65-F5344CB8AC3E}">
        <p14:creationId xmlns:p14="http://schemas.microsoft.com/office/powerpoint/2010/main" val="1755302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ADC05B-F21E-1840-87D6-BFF32F1F6E02}"/>
              </a:ext>
            </a:extLst>
          </p:cNvPr>
          <p:cNvSpPr/>
          <p:nvPr/>
        </p:nvSpPr>
        <p:spPr>
          <a:xfrm>
            <a:off x="0" y="0"/>
            <a:ext cx="12192000" cy="1615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CF2BFDE6-6242-0C4E-9176-4A3188F8D5EA}"/>
              </a:ext>
            </a:extLst>
          </p:cNvPr>
          <p:cNvSpPr>
            <a:spLocks noGrp="1"/>
          </p:cNvSpPr>
          <p:nvPr>
            <p:ph type="sldNum" sz="quarter" idx="12"/>
          </p:nvPr>
        </p:nvSpPr>
        <p:spPr/>
        <p:txBody>
          <a:bodyPr/>
          <a:lstStyle/>
          <a:p>
            <a:fld id="{C83DB476-1AE2-4248-99F8-67D35D86A992}" type="slidenum">
              <a:rPr lang="en-US" smtClean="0"/>
              <a:pPr/>
              <a:t>3</a:t>
            </a:fld>
            <a:endParaRPr lang="en-US" dirty="0"/>
          </a:p>
        </p:txBody>
      </p:sp>
      <p:sp>
        <p:nvSpPr>
          <p:cNvPr id="8" name="Title 1">
            <a:extLst>
              <a:ext uri="{FF2B5EF4-FFF2-40B4-BE49-F238E27FC236}">
                <a16:creationId xmlns:a16="http://schemas.microsoft.com/office/drawing/2014/main" id="{B1688306-1CB3-9D4A-AE99-E610CC1F0CD2}"/>
              </a:ext>
            </a:extLst>
          </p:cNvPr>
          <p:cNvSpPr>
            <a:spLocks noGrp="1"/>
          </p:cNvSpPr>
          <p:nvPr>
            <p:ph type="title"/>
          </p:nvPr>
        </p:nvSpPr>
        <p:spPr>
          <a:xfrm>
            <a:off x="838200" y="468157"/>
            <a:ext cx="10515600" cy="729579"/>
          </a:xfrm>
        </p:spPr>
        <p:txBody>
          <a:bodyPr>
            <a:normAutofit/>
          </a:bodyPr>
          <a:lstStyle/>
          <a:p>
            <a:r>
              <a:rPr lang="en-US" sz="3200" dirty="0">
                <a:solidFill>
                  <a:schemeClr val="bg1"/>
                </a:solidFill>
                <a:latin typeface="Helvetica Neue Light" panose="02000403000000020004" pitchFamily="2" charset="0"/>
                <a:ea typeface="Helvetica Neue Light" panose="02000403000000020004" pitchFamily="2" charset="0"/>
              </a:rPr>
              <a:t>What we will cover</a:t>
            </a:r>
          </a:p>
        </p:txBody>
      </p:sp>
      <p:sp>
        <p:nvSpPr>
          <p:cNvPr id="3" name="TextBox 2">
            <a:extLst>
              <a:ext uri="{FF2B5EF4-FFF2-40B4-BE49-F238E27FC236}">
                <a16:creationId xmlns:a16="http://schemas.microsoft.com/office/drawing/2014/main" id="{4C864DA7-D75E-DC43-BC0C-EE5736DB910A}"/>
              </a:ext>
            </a:extLst>
          </p:cNvPr>
          <p:cNvSpPr txBox="1"/>
          <p:nvPr/>
        </p:nvSpPr>
        <p:spPr>
          <a:xfrm>
            <a:off x="1025264" y="2999829"/>
            <a:ext cx="1518920" cy="923330"/>
          </a:xfrm>
          <a:prstGeom prst="rect">
            <a:avLst/>
          </a:prstGeom>
          <a:noFill/>
        </p:spPr>
        <p:txBody>
          <a:bodyPr wrap="square" rtlCol="0">
            <a:spAutoFit/>
          </a:bodyPr>
          <a:lstStyle/>
          <a:p>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1. Loading datasets into lucidum</a:t>
            </a:r>
          </a:p>
        </p:txBody>
      </p:sp>
      <p:sp>
        <p:nvSpPr>
          <p:cNvPr id="7" name="TextBox 6">
            <a:extLst>
              <a:ext uri="{FF2B5EF4-FFF2-40B4-BE49-F238E27FC236}">
                <a16:creationId xmlns:a16="http://schemas.microsoft.com/office/drawing/2014/main" id="{6206BE52-7F9D-DD43-9EAB-2B80C58D504D}"/>
              </a:ext>
            </a:extLst>
          </p:cNvPr>
          <p:cNvSpPr txBox="1"/>
          <p:nvPr/>
        </p:nvSpPr>
        <p:spPr>
          <a:xfrm>
            <a:off x="3524624" y="2999829"/>
            <a:ext cx="2216112" cy="923330"/>
          </a:xfrm>
          <a:prstGeom prst="rect">
            <a:avLst/>
          </a:prstGeom>
          <a:noFill/>
        </p:spPr>
        <p:txBody>
          <a:bodyPr wrap="square" rtlCol="0">
            <a:spAutoFit/>
          </a:bodyPr>
          <a:lstStyle/>
          <a:p>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2. Specification files make lucidum more useful</a:t>
            </a:r>
          </a:p>
        </p:txBody>
      </p:sp>
      <p:sp>
        <p:nvSpPr>
          <p:cNvPr id="9" name="TextBox 8">
            <a:extLst>
              <a:ext uri="{FF2B5EF4-FFF2-40B4-BE49-F238E27FC236}">
                <a16:creationId xmlns:a16="http://schemas.microsoft.com/office/drawing/2014/main" id="{F8EF4769-4AB5-F14C-B250-851408DA59CC}"/>
              </a:ext>
            </a:extLst>
          </p:cNvPr>
          <p:cNvSpPr txBox="1"/>
          <p:nvPr/>
        </p:nvSpPr>
        <p:spPr>
          <a:xfrm>
            <a:off x="6364346" y="2999829"/>
            <a:ext cx="1874520" cy="923330"/>
          </a:xfrm>
          <a:prstGeom prst="rect">
            <a:avLst/>
          </a:prstGeom>
          <a:noFill/>
        </p:spPr>
        <p:txBody>
          <a:bodyPr wrap="square" rtlCol="0">
            <a:spAutoFit/>
          </a:bodyPr>
          <a:lstStyle/>
          <a:p>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3. lucidum controls and app layout</a:t>
            </a:r>
          </a:p>
        </p:txBody>
      </p:sp>
      <p:sp>
        <p:nvSpPr>
          <p:cNvPr id="11" name="TextBox 10">
            <a:extLst>
              <a:ext uri="{FF2B5EF4-FFF2-40B4-BE49-F238E27FC236}">
                <a16:creationId xmlns:a16="http://schemas.microsoft.com/office/drawing/2014/main" id="{54C4597A-C95D-CE44-B71D-D0BC4BF12CF0}"/>
              </a:ext>
            </a:extLst>
          </p:cNvPr>
          <p:cNvSpPr txBox="1"/>
          <p:nvPr/>
        </p:nvSpPr>
        <p:spPr>
          <a:xfrm>
            <a:off x="8937364" y="2999829"/>
            <a:ext cx="2416436" cy="923330"/>
          </a:xfrm>
          <a:prstGeom prst="rect">
            <a:avLst/>
          </a:prstGeom>
          <a:noFill/>
        </p:spPr>
        <p:txBody>
          <a:bodyPr wrap="square" rtlCol="0">
            <a:spAutoFit/>
          </a:bodyPr>
          <a:lstStyle/>
          <a:p>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4. Using SHAP values for interaction detection</a:t>
            </a:r>
          </a:p>
        </p:txBody>
      </p:sp>
      <p:sp>
        <p:nvSpPr>
          <p:cNvPr id="15" name="TextBox 14">
            <a:extLst>
              <a:ext uri="{FF2B5EF4-FFF2-40B4-BE49-F238E27FC236}">
                <a16:creationId xmlns:a16="http://schemas.microsoft.com/office/drawing/2014/main" id="{A031A0A3-E5FE-9A4F-A9E8-F8A1F35A0018}"/>
              </a:ext>
            </a:extLst>
          </p:cNvPr>
          <p:cNvSpPr txBox="1"/>
          <p:nvPr/>
        </p:nvSpPr>
        <p:spPr>
          <a:xfrm>
            <a:off x="1025264" y="5178910"/>
            <a:ext cx="2222500" cy="815608"/>
          </a:xfrm>
          <a:prstGeom prst="rect">
            <a:avLst/>
          </a:prstGeom>
          <a:noFill/>
        </p:spPr>
        <p:txBody>
          <a:bodyPr wrap="square" rtlCol="0">
            <a:spAutoFit/>
          </a:bodyPr>
          <a:lstStyle/>
          <a:p>
            <a:pPr>
              <a:spcAft>
                <a:spcPts val="300"/>
              </a:spcAft>
            </a:pP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Appendices</a:t>
            </a:r>
          </a:p>
          <a:p>
            <a:pPr>
              <a:spcAft>
                <a:spcPts val="300"/>
              </a:spcAft>
            </a:pPr>
            <a:r>
              <a:rPr lang="en-US" sz="1200" dirty="0">
                <a:latin typeface="Helvetica Neue Light" panose="02000403000000020004" pitchFamily="2" charset="0"/>
                <a:ea typeface="Helvetica Neue Light" panose="02000403000000020004" pitchFamily="2" charset="0"/>
                <a:cs typeface="Helvetica Neue Medium" panose="02000503000000020004" pitchFamily="2" charset="0"/>
              </a:rPr>
              <a:t>Installation</a:t>
            </a:r>
          </a:p>
          <a:p>
            <a:pPr>
              <a:spcAft>
                <a:spcPts val="300"/>
              </a:spcAft>
            </a:pPr>
            <a:r>
              <a:rPr lang="en-US" sz="1200" dirty="0">
                <a:latin typeface="Helvetica Neue Light" panose="02000403000000020004" pitchFamily="2" charset="0"/>
                <a:ea typeface="Helvetica Neue Light" panose="02000403000000020004" pitchFamily="2" charset="0"/>
                <a:cs typeface="Helvetica Neue Medium" panose="02000503000000020004" pitchFamily="2" charset="0"/>
              </a:rPr>
              <a:t>Tips</a:t>
            </a:r>
          </a:p>
        </p:txBody>
      </p:sp>
      <p:pic>
        <p:nvPicPr>
          <p:cNvPr id="16" name="Picture 15">
            <a:extLst>
              <a:ext uri="{FF2B5EF4-FFF2-40B4-BE49-F238E27FC236}">
                <a16:creationId xmlns:a16="http://schemas.microsoft.com/office/drawing/2014/main" id="{E748258F-3E51-DA42-9B8F-30AA966D7ECE}"/>
              </a:ext>
            </a:extLst>
          </p:cNvPr>
          <p:cNvPicPr>
            <a:picLocks noChangeAspect="1"/>
          </p:cNvPicPr>
          <p:nvPr/>
        </p:nvPicPr>
        <p:blipFill>
          <a:blip r:embed="rId2"/>
          <a:stretch>
            <a:fillRect/>
          </a:stretch>
        </p:blipFill>
        <p:spPr>
          <a:xfrm>
            <a:off x="1087717" y="2486680"/>
            <a:ext cx="552824" cy="466445"/>
          </a:xfrm>
          <a:prstGeom prst="rect">
            <a:avLst/>
          </a:prstGeom>
        </p:spPr>
      </p:pic>
      <p:pic>
        <p:nvPicPr>
          <p:cNvPr id="17" name="Picture 16">
            <a:extLst>
              <a:ext uri="{FF2B5EF4-FFF2-40B4-BE49-F238E27FC236}">
                <a16:creationId xmlns:a16="http://schemas.microsoft.com/office/drawing/2014/main" id="{3D91BE49-10DB-7444-BF10-46B5D6853ECC}"/>
              </a:ext>
            </a:extLst>
          </p:cNvPr>
          <p:cNvPicPr>
            <a:picLocks noChangeAspect="1"/>
          </p:cNvPicPr>
          <p:nvPr/>
        </p:nvPicPr>
        <p:blipFill>
          <a:blip r:embed="rId3"/>
          <a:stretch>
            <a:fillRect/>
          </a:stretch>
        </p:blipFill>
        <p:spPr>
          <a:xfrm>
            <a:off x="3644554" y="2358758"/>
            <a:ext cx="497139" cy="621424"/>
          </a:xfrm>
          <a:prstGeom prst="rect">
            <a:avLst/>
          </a:prstGeom>
        </p:spPr>
      </p:pic>
      <p:pic>
        <p:nvPicPr>
          <p:cNvPr id="19" name="Graphic 18" descr="Paperclip with solid fill">
            <a:extLst>
              <a:ext uri="{FF2B5EF4-FFF2-40B4-BE49-F238E27FC236}">
                <a16:creationId xmlns:a16="http://schemas.microsoft.com/office/drawing/2014/main" id="{4CB1CAF7-EC32-3B4F-B262-E54207B45F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15709">
            <a:off x="978338" y="4537799"/>
            <a:ext cx="640196" cy="640196"/>
          </a:xfrm>
          <a:prstGeom prst="rect">
            <a:avLst/>
          </a:prstGeom>
        </p:spPr>
      </p:pic>
      <p:pic>
        <p:nvPicPr>
          <p:cNvPr id="21" name="Picture 20">
            <a:extLst>
              <a:ext uri="{FF2B5EF4-FFF2-40B4-BE49-F238E27FC236}">
                <a16:creationId xmlns:a16="http://schemas.microsoft.com/office/drawing/2014/main" id="{6EB6D1F3-62FE-6C4D-B006-B445DCA10171}"/>
              </a:ext>
            </a:extLst>
          </p:cNvPr>
          <p:cNvPicPr>
            <a:picLocks noChangeAspect="1"/>
          </p:cNvPicPr>
          <p:nvPr/>
        </p:nvPicPr>
        <p:blipFill>
          <a:blip r:embed="rId6"/>
          <a:stretch>
            <a:fillRect/>
          </a:stretch>
        </p:blipFill>
        <p:spPr>
          <a:xfrm>
            <a:off x="6740491" y="2646002"/>
            <a:ext cx="344988" cy="307123"/>
          </a:xfrm>
          <a:prstGeom prst="rect">
            <a:avLst/>
          </a:prstGeom>
        </p:spPr>
      </p:pic>
      <p:pic>
        <p:nvPicPr>
          <p:cNvPr id="22" name="Picture 21">
            <a:extLst>
              <a:ext uri="{FF2B5EF4-FFF2-40B4-BE49-F238E27FC236}">
                <a16:creationId xmlns:a16="http://schemas.microsoft.com/office/drawing/2014/main" id="{B9ABF9CF-6507-7540-B1A3-2DFD4930AE12}"/>
              </a:ext>
            </a:extLst>
          </p:cNvPr>
          <p:cNvPicPr>
            <a:picLocks noChangeAspect="1"/>
          </p:cNvPicPr>
          <p:nvPr/>
        </p:nvPicPr>
        <p:blipFill>
          <a:blip r:embed="rId7"/>
          <a:stretch>
            <a:fillRect/>
          </a:stretch>
        </p:blipFill>
        <p:spPr>
          <a:xfrm>
            <a:off x="7062101" y="2576267"/>
            <a:ext cx="344988" cy="307123"/>
          </a:xfrm>
          <a:prstGeom prst="rect">
            <a:avLst/>
          </a:prstGeom>
        </p:spPr>
      </p:pic>
      <p:pic>
        <p:nvPicPr>
          <p:cNvPr id="23" name="Picture 22">
            <a:extLst>
              <a:ext uri="{FF2B5EF4-FFF2-40B4-BE49-F238E27FC236}">
                <a16:creationId xmlns:a16="http://schemas.microsoft.com/office/drawing/2014/main" id="{C51BFF88-08D8-CA4B-A5A6-AB34D6511890}"/>
              </a:ext>
            </a:extLst>
          </p:cNvPr>
          <p:cNvPicPr>
            <a:picLocks noChangeAspect="1"/>
          </p:cNvPicPr>
          <p:nvPr/>
        </p:nvPicPr>
        <p:blipFill>
          <a:blip r:embed="rId8"/>
          <a:stretch>
            <a:fillRect/>
          </a:stretch>
        </p:blipFill>
        <p:spPr>
          <a:xfrm>
            <a:off x="7383711" y="2646002"/>
            <a:ext cx="344988" cy="307123"/>
          </a:xfrm>
          <a:prstGeom prst="rect">
            <a:avLst/>
          </a:prstGeom>
        </p:spPr>
      </p:pic>
      <p:pic>
        <p:nvPicPr>
          <p:cNvPr id="25" name="Picture 24">
            <a:extLst>
              <a:ext uri="{FF2B5EF4-FFF2-40B4-BE49-F238E27FC236}">
                <a16:creationId xmlns:a16="http://schemas.microsoft.com/office/drawing/2014/main" id="{08F57141-C01A-4C47-873A-20A80EC125C5}"/>
              </a:ext>
            </a:extLst>
          </p:cNvPr>
          <p:cNvPicPr>
            <a:picLocks noChangeAspect="1"/>
          </p:cNvPicPr>
          <p:nvPr/>
        </p:nvPicPr>
        <p:blipFill>
          <a:blip r:embed="rId9"/>
          <a:stretch>
            <a:fillRect/>
          </a:stretch>
        </p:blipFill>
        <p:spPr>
          <a:xfrm>
            <a:off x="6418881" y="2576267"/>
            <a:ext cx="344988" cy="307123"/>
          </a:xfrm>
          <a:prstGeom prst="rect">
            <a:avLst/>
          </a:prstGeom>
        </p:spPr>
      </p:pic>
      <p:pic>
        <p:nvPicPr>
          <p:cNvPr id="26" name="Picture 25">
            <a:extLst>
              <a:ext uri="{FF2B5EF4-FFF2-40B4-BE49-F238E27FC236}">
                <a16:creationId xmlns:a16="http://schemas.microsoft.com/office/drawing/2014/main" id="{94BB969C-08ED-0649-B34C-67D9C9786059}"/>
              </a:ext>
            </a:extLst>
          </p:cNvPr>
          <p:cNvPicPr>
            <a:picLocks noChangeAspect="1"/>
          </p:cNvPicPr>
          <p:nvPr/>
        </p:nvPicPr>
        <p:blipFill>
          <a:blip r:embed="rId10"/>
          <a:stretch>
            <a:fillRect/>
          </a:stretch>
        </p:blipFill>
        <p:spPr>
          <a:xfrm>
            <a:off x="7705321" y="2576267"/>
            <a:ext cx="344988" cy="307123"/>
          </a:xfrm>
          <a:prstGeom prst="rect">
            <a:avLst/>
          </a:prstGeom>
        </p:spPr>
      </p:pic>
      <p:pic>
        <p:nvPicPr>
          <p:cNvPr id="31" name="Graphic 30" descr="Magnifying glass with solid fill">
            <a:extLst>
              <a:ext uri="{FF2B5EF4-FFF2-40B4-BE49-F238E27FC236}">
                <a16:creationId xmlns:a16="http://schemas.microsoft.com/office/drawing/2014/main" id="{985E98E5-C59F-064B-9A95-917B4463E54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5400000">
            <a:off x="9024849" y="2357368"/>
            <a:ext cx="609968" cy="609968"/>
          </a:xfrm>
          <a:prstGeom prst="rect">
            <a:avLst/>
          </a:prstGeom>
        </p:spPr>
      </p:pic>
    </p:spTree>
    <p:extLst>
      <p:ext uri="{BB962C8B-B14F-4D97-AF65-F5344CB8AC3E}">
        <p14:creationId xmlns:p14="http://schemas.microsoft.com/office/powerpoint/2010/main" val="2088058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F2BFDE6-6242-0C4E-9176-4A3188F8D5EA}"/>
              </a:ext>
            </a:extLst>
          </p:cNvPr>
          <p:cNvSpPr>
            <a:spLocks noGrp="1"/>
          </p:cNvSpPr>
          <p:nvPr>
            <p:ph type="sldNum" sz="quarter" idx="12"/>
          </p:nvPr>
        </p:nvSpPr>
        <p:spPr/>
        <p:txBody>
          <a:bodyPr/>
          <a:lstStyle/>
          <a:p>
            <a:fld id="{C83DB476-1AE2-4248-99F8-67D35D86A992}" type="slidenum">
              <a:rPr lang="en-US" smtClean="0"/>
              <a:pPr/>
              <a:t>4</a:t>
            </a:fld>
            <a:endParaRPr lang="en-US" dirty="0"/>
          </a:p>
        </p:txBody>
      </p:sp>
      <p:sp>
        <p:nvSpPr>
          <p:cNvPr id="7" name="Title 1">
            <a:extLst>
              <a:ext uri="{FF2B5EF4-FFF2-40B4-BE49-F238E27FC236}">
                <a16:creationId xmlns:a16="http://schemas.microsoft.com/office/drawing/2014/main" id="{8E662AB1-DE3C-BE4D-839A-E7A40BBCCE9C}"/>
              </a:ext>
            </a:extLst>
          </p:cNvPr>
          <p:cNvSpPr>
            <a:spLocks noGrp="1"/>
          </p:cNvSpPr>
          <p:nvPr>
            <p:ph type="title"/>
          </p:nvPr>
        </p:nvSpPr>
        <p:spPr>
          <a:xfrm>
            <a:off x="838200" y="468157"/>
            <a:ext cx="10515600" cy="729579"/>
          </a:xfrm>
        </p:spPr>
        <p:txBody>
          <a:bodyPr>
            <a:normAutofit/>
          </a:bodyPr>
          <a:lstStyle/>
          <a:p>
            <a:r>
              <a:rPr lang="en-US" sz="3200" dirty="0">
                <a:latin typeface="Helvetica Neue Light" panose="02000403000000020004" pitchFamily="2" charset="0"/>
                <a:ea typeface="Helvetica Neue Light" panose="02000403000000020004" pitchFamily="2" charset="0"/>
              </a:rPr>
              <a:t>1. Loading datasets into lucidum</a:t>
            </a:r>
          </a:p>
        </p:txBody>
      </p:sp>
      <p:sp>
        <p:nvSpPr>
          <p:cNvPr id="11" name="Content Placeholder 9">
            <a:extLst>
              <a:ext uri="{FF2B5EF4-FFF2-40B4-BE49-F238E27FC236}">
                <a16:creationId xmlns:a16="http://schemas.microsoft.com/office/drawing/2014/main" id="{0BFA4DC8-A91A-554B-BFEF-4628B4922997}"/>
              </a:ext>
            </a:extLst>
          </p:cNvPr>
          <p:cNvSpPr>
            <a:spLocks noGrp="1"/>
          </p:cNvSpPr>
          <p:nvPr>
            <p:ph idx="1"/>
          </p:nvPr>
        </p:nvSpPr>
        <p:spPr>
          <a:xfrm>
            <a:off x="838199" y="1357358"/>
            <a:ext cx="10918371" cy="4610769"/>
          </a:xfrm>
        </p:spPr>
        <p:txBody>
          <a:bodyPr>
            <a:noAutofit/>
          </a:bodyPr>
          <a:lstStyle/>
          <a:p>
            <a:pPr marL="0" indent="0">
              <a:spcBef>
                <a:spcPts val="0"/>
              </a:spcBef>
              <a:spcAft>
                <a:spcPts val="600"/>
              </a:spcAft>
              <a:buNone/>
            </a:pPr>
            <a:r>
              <a:rPr lang="en-US" sz="1200" dirty="0">
                <a:latin typeface="Helvetica Neue Light" panose="02000403000000020004" pitchFamily="2" charset="0"/>
                <a:ea typeface="Helvetica Neue Light" panose="02000403000000020004" pitchFamily="2" charset="0"/>
              </a:rPr>
              <a:t>Load your dataset into the R Global Environment using </a:t>
            </a:r>
            <a:r>
              <a:rPr lang="en-US" sz="1200" dirty="0" err="1">
                <a:latin typeface="Helvetica Neue Light" panose="02000403000000020004" pitchFamily="2" charset="0"/>
                <a:ea typeface="Helvetica Neue Light" panose="02000403000000020004" pitchFamily="2" charset="0"/>
              </a:rPr>
              <a:t>fread</a:t>
            </a:r>
            <a:r>
              <a:rPr lang="en-US" sz="1200" dirty="0">
                <a:latin typeface="Helvetica Neue Light" panose="02000403000000020004" pitchFamily="2" charset="0"/>
                <a:ea typeface="Helvetica Neue Light" panose="02000403000000020004" pitchFamily="2" charset="0"/>
              </a:rPr>
              <a:t>, </a:t>
            </a:r>
            <a:r>
              <a:rPr lang="en-US" sz="1200" dirty="0" err="1">
                <a:latin typeface="Helvetica Neue Light" panose="02000403000000020004" pitchFamily="2" charset="0"/>
                <a:ea typeface="Helvetica Neue Light" panose="02000403000000020004" pitchFamily="2" charset="0"/>
              </a:rPr>
              <a:t>readr</a:t>
            </a:r>
            <a:r>
              <a:rPr lang="en-US" sz="1200" dirty="0">
                <a:latin typeface="Helvetica Neue Light" panose="02000403000000020004" pitchFamily="2" charset="0"/>
                <a:ea typeface="Helvetica Neue Light" panose="02000403000000020004" pitchFamily="2" charset="0"/>
              </a:rPr>
              <a:t> </a:t>
            </a:r>
            <a:r>
              <a:rPr lang="en-US" sz="1200" dirty="0" err="1">
                <a:latin typeface="Helvetica Neue Light" panose="02000403000000020004" pitchFamily="2" charset="0"/>
                <a:ea typeface="Helvetica Neue Light" panose="02000403000000020004" pitchFamily="2" charset="0"/>
              </a:rPr>
              <a:t>etc</a:t>
            </a:r>
            <a:r>
              <a:rPr lang="en-US" sz="1200" dirty="0">
                <a:latin typeface="Helvetica Neue Light" panose="02000403000000020004" pitchFamily="2" charset="0"/>
                <a:ea typeface="Helvetica Neue Light" panose="02000403000000020004" pitchFamily="2" charset="0"/>
              </a:rPr>
              <a:t> – whatever you prefer.</a:t>
            </a:r>
          </a:p>
          <a:p>
            <a:pPr marL="0" indent="0">
              <a:spcBef>
                <a:spcPts val="0"/>
              </a:spcBef>
              <a:spcAft>
                <a:spcPts val="600"/>
              </a:spcAft>
              <a:buNone/>
            </a:pPr>
            <a:endParaRPr lang="en-US" sz="1200" dirty="0">
              <a:latin typeface="Helvetica Neue Light" panose="02000403000000020004" pitchFamily="2" charset="0"/>
              <a:ea typeface="Helvetica Neue Light" panose="02000403000000020004" pitchFamily="2" charset="0"/>
            </a:endParaRPr>
          </a:p>
          <a:p>
            <a:pPr marL="0" indent="0">
              <a:spcBef>
                <a:spcPts val="0"/>
              </a:spcBef>
              <a:spcAft>
                <a:spcPts val="600"/>
              </a:spcAft>
              <a:buNone/>
            </a:pPr>
            <a:r>
              <a:rPr lang="en-US" sz="1200" dirty="0">
                <a:latin typeface="Helvetica Neue Light" panose="02000403000000020004" pitchFamily="2" charset="0"/>
                <a:ea typeface="Helvetica Neue Light" panose="02000403000000020004" pitchFamily="2" charset="0"/>
              </a:rPr>
              <a:t>To load your dataset into lucidum, first load the lucidum package using the </a:t>
            </a:r>
            <a:r>
              <a:rPr lang="en-US" sz="1200" dirty="0">
                <a:solidFill>
                  <a:srgbClr val="7030A0"/>
                </a:solidFill>
                <a:latin typeface="Courier" pitchFamily="2" charset="0"/>
                <a:ea typeface="Helvetica Neue Light" panose="02000403000000020004" pitchFamily="2" charset="0"/>
              </a:rPr>
              <a:t>library</a:t>
            </a:r>
            <a:r>
              <a:rPr lang="en-US" sz="1200" dirty="0">
                <a:latin typeface="Helvetica Neue Light" panose="02000403000000020004" pitchFamily="2" charset="0"/>
                <a:ea typeface="Helvetica Neue Light" panose="02000403000000020004" pitchFamily="2" charset="0"/>
              </a:rPr>
              <a:t> function and then use the </a:t>
            </a:r>
            <a:r>
              <a:rPr lang="en-US" sz="1200" dirty="0">
                <a:solidFill>
                  <a:srgbClr val="7030A0"/>
                </a:solidFill>
                <a:latin typeface="Courier" pitchFamily="2" charset="0"/>
                <a:ea typeface="Helvetica Neue Light" panose="02000403000000020004" pitchFamily="2" charset="0"/>
              </a:rPr>
              <a:t>lucidum</a:t>
            </a:r>
            <a:r>
              <a:rPr lang="en-US" sz="1200" dirty="0">
                <a:latin typeface="Helvetica Neue Light" panose="02000403000000020004" pitchFamily="2" charset="0"/>
                <a:ea typeface="Helvetica Neue Light" panose="02000403000000020004" pitchFamily="2" charset="0"/>
              </a:rPr>
              <a:t> function to load your dataset:</a:t>
            </a:r>
            <a:endParaRPr lang="en-US" sz="1200" dirty="0">
              <a:solidFill>
                <a:srgbClr val="7030A0"/>
              </a:solidFill>
              <a:latin typeface="Courier" pitchFamily="2" charset="0"/>
              <a:ea typeface="Helvetica Neue Light" panose="02000403000000020004" pitchFamily="2" charset="0"/>
            </a:endParaRPr>
          </a:p>
          <a:p>
            <a:pPr marL="0" indent="0">
              <a:spcBef>
                <a:spcPts val="0"/>
              </a:spcBef>
              <a:spcAft>
                <a:spcPts val="600"/>
              </a:spcAft>
              <a:buNone/>
            </a:pPr>
            <a:r>
              <a:rPr lang="en-US" sz="1200" dirty="0">
                <a:solidFill>
                  <a:srgbClr val="7030A0"/>
                </a:solidFill>
                <a:latin typeface="Courier" pitchFamily="2" charset="0"/>
                <a:ea typeface="Helvetica Neue Light" panose="02000403000000020004" pitchFamily="2" charset="0"/>
              </a:rPr>
              <a:t>	library</a:t>
            </a:r>
            <a:r>
              <a:rPr lang="en-US" sz="1200" dirty="0">
                <a:latin typeface="Courier" pitchFamily="2" charset="0"/>
                <a:ea typeface="Helvetica Neue Light" panose="02000403000000020004" pitchFamily="2" charset="0"/>
              </a:rPr>
              <a:t>(lucidum)</a:t>
            </a:r>
          </a:p>
          <a:p>
            <a:pPr marL="0" indent="0">
              <a:spcBef>
                <a:spcPts val="0"/>
              </a:spcBef>
              <a:spcAft>
                <a:spcPts val="600"/>
              </a:spcAft>
              <a:buNone/>
            </a:pPr>
            <a:r>
              <a:rPr lang="en-US" sz="1200" dirty="0">
                <a:latin typeface="Courier" pitchFamily="2" charset="0"/>
                <a:ea typeface="Helvetica Neue Light" panose="02000403000000020004" pitchFamily="2" charset="0"/>
              </a:rPr>
              <a:t>	</a:t>
            </a:r>
            <a:r>
              <a:rPr lang="en-US" sz="1200" dirty="0">
                <a:solidFill>
                  <a:srgbClr val="7030A0"/>
                </a:solidFill>
                <a:latin typeface="Courier" pitchFamily="2" charset="0"/>
                <a:ea typeface="Helvetica Neue Light" panose="02000403000000020004" pitchFamily="2" charset="0"/>
              </a:rPr>
              <a:t>lucidum</a:t>
            </a:r>
            <a:r>
              <a:rPr lang="en-US" sz="1200" dirty="0">
                <a:latin typeface="Courier" pitchFamily="2" charset="0"/>
                <a:ea typeface="Helvetica Neue Light" panose="02000403000000020004" pitchFamily="2" charset="0"/>
              </a:rPr>
              <a:t>(my_dt)</a:t>
            </a:r>
          </a:p>
          <a:p>
            <a:pPr marL="0" indent="0">
              <a:spcBef>
                <a:spcPts val="0"/>
              </a:spcBef>
              <a:spcAft>
                <a:spcPts val="600"/>
              </a:spcAft>
              <a:buNone/>
            </a:pPr>
            <a:endParaRPr lang="en-US" sz="1200" dirty="0">
              <a:latin typeface="Helvetica Neue Light" panose="02000403000000020004" pitchFamily="2" charset="0"/>
              <a:ea typeface="Helvetica Neue Light" panose="02000403000000020004" pitchFamily="2" charset="0"/>
            </a:endParaRPr>
          </a:p>
          <a:p>
            <a:pPr marL="0" indent="0">
              <a:spcBef>
                <a:spcPts val="0"/>
              </a:spcBef>
              <a:spcAft>
                <a:spcPts val="600"/>
              </a:spcAft>
              <a:buNone/>
            </a:pPr>
            <a:r>
              <a:rPr lang="en-US" sz="1200" dirty="0">
                <a:latin typeface="Helvetica Neue Light" panose="02000403000000020004" pitchFamily="2" charset="0"/>
                <a:ea typeface="Helvetica Neue Light" panose="02000403000000020004" pitchFamily="2" charset="0"/>
              </a:rPr>
              <a:t>If you create any new dataset columns, lucidum’s behaviour depends on whether you supplied a data.frame or a data.table:</a:t>
            </a:r>
          </a:p>
          <a:p>
            <a:pPr lvl="1">
              <a:spcBef>
                <a:spcPts val="0"/>
              </a:spcBef>
              <a:spcAft>
                <a:spcPts val="600"/>
              </a:spcAft>
              <a:buFont typeface="Wingdings" pitchFamily="2" charset="2"/>
              <a:buChar char="Ø"/>
            </a:pPr>
            <a:r>
              <a:rPr lang="en-US" sz="1200" dirty="0">
                <a:latin typeface="Helvetica Neue Light" panose="02000403000000020004" pitchFamily="2" charset="0"/>
                <a:ea typeface="Helvetica Neue Light" panose="02000403000000020004" pitchFamily="2" charset="0"/>
              </a:rPr>
              <a:t>data.frame – the changes are lost when you quit lucidum</a:t>
            </a:r>
          </a:p>
          <a:p>
            <a:pPr lvl="1">
              <a:spcBef>
                <a:spcPts val="0"/>
              </a:spcBef>
              <a:spcAft>
                <a:spcPts val="600"/>
              </a:spcAft>
              <a:buFont typeface="Wingdings" pitchFamily="2" charset="2"/>
              <a:buChar char="Ø"/>
            </a:pPr>
            <a:r>
              <a:rPr lang="en-US" sz="1200" dirty="0">
                <a:latin typeface="Helvetica Neue Light" panose="02000403000000020004" pitchFamily="2" charset="0"/>
                <a:ea typeface="Helvetica Neue Light" panose="02000403000000020004" pitchFamily="2" charset="0"/>
              </a:rPr>
              <a:t>data.table – the changes are retained when you quit lucidum – useful if you want to do something with them</a:t>
            </a:r>
          </a:p>
          <a:p>
            <a:pPr marL="0" indent="0">
              <a:spcBef>
                <a:spcPts val="0"/>
              </a:spcBef>
              <a:spcAft>
                <a:spcPts val="600"/>
              </a:spcAft>
              <a:buNone/>
            </a:pPr>
            <a:endParaRPr lang="en-US" sz="1200" dirty="0">
              <a:latin typeface="Helvetica Neue Light" panose="02000403000000020004" pitchFamily="2" charset="0"/>
              <a:ea typeface="Helvetica Neue Light" panose="02000403000000020004" pitchFamily="2" charset="0"/>
            </a:endParaRPr>
          </a:p>
          <a:p>
            <a:pPr marL="0" indent="0">
              <a:spcBef>
                <a:spcPts val="0"/>
              </a:spcBef>
              <a:spcAft>
                <a:spcPts val="600"/>
              </a:spcAft>
              <a:buNone/>
            </a:pPr>
            <a:r>
              <a:rPr lang="en-US" sz="1200" dirty="0">
                <a:latin typeface="Helvetica Neue Light" panose="02000403000000020004" pitchFamily="2" charset="0"/>
                <a:ea typeface="Helvetica Neue Light" panose="02000403000000020004" pitchFamily="2" charset="0"/>
              </a:rPr>
              <a:t>If you plan on building a model, convert character columns to factors before loading into lucidum – this also speeds up summary operations.</a:t>
            </a:r>
          </a:p>
          <a:p>
            <a:pPr marL="0" indent="0">
              <a:spcBef>
                <a:spcPts val="0"/>
              </a:spcBef>
              <a:spcAft>
                <a:spcPts val="600"/>
              </a:spcAft>
              <a:buNone/>
            </a:pPr>
            <a:r>
              <a:rPr lang="en-US" sz="800" dirty="0">
                <a:solidFill>
                  <a:schemeClr val="accent6">
                    <a:lumMod val="75000"/>
                  </a:schemeClr>
                </a:solidFill>
                <a:latin typeface="Courier" pitchFamily="2" charset="0"/>
                <a:ea typeface="Helvetica Neue Light" panose="02000403000000020004" pitchFamily="2" charset="0"/>
              </a:rPr>
              <a:t>	</a:t>
            </a:r>
            <a:r>
              <a:rPr lang="en-US" sz="1000" dirty="0">
                <a:solidFill>
                  <a:schemeClr val="accent6">
                    <a:lumMod val="75000"/>
                  </a:schemeClr>
                </a:solidFill>
                <a:latin typeface="Courier" pitchFamily="2" charset="0"/>
                <a:ea typeface="Helvetica Neue Light" panose="02000403000000020004" pitchFamily="2" charset="0"/>
              </a:rPr>
              <a:t># function to convert data.table character columns to factor</a:t>
            </a:r>
          </a:p>
          <a:p>
            <a:pPr marL="0" indent="0">
              <a:spcBef>
                <a:spcPts val="0"/>
              </a:spcBef>
              <a:spcAft>
                <a:spcPts val="600"/>
              </a:spcAft>
              <a:buNone/>
            </a:pPr>
            <a:r>
              <a:rPr lang="en-US" sz="1000" dirty="0">
                <a:latin typeface="Courier" pitchFamily="2" charset="0"/>
                <a:ea typeface="Helvetica Neue Light" panose="02000403000000020004" pitchFamily="2" charset="0"/>
              </a:rPr>
              <a:t>	char_to_factor &lt;- </a:t>
            </a:r>
            <a:r>
              <a:rPr lang="en-US" sz="1000" dirty="0">
                <a:solidFill>
                  <a:srgbClr val="7030A0"/>
                </a:solidFill>
                <a:latin typeface="Courier" pitchFamily="2" charset="0"/>
                <a:ea typeface="Helvetica Neue Light" panose="02000403000000020004" pitchFamily="2" charset="0"/>
              </a:rPr>
              <a:t>function</a:t>
            </a:r>
            <a:r>
              <a:rPr lang="en-US" sz="1000" dirty="0">
                <a:latin typeface="Courier" pitchFamily="2" charset="0"/>
                <a:ea typeface="Helvetica Neue Light" panose="02000403000000020004" pitchFamily="2" charset="0"/>
              </a:rPr>
              <a:t>(d){</a:t>
            </a:r>
          </a:p>
          <a:p>
            <a:pPr marL="0" indent="0">
              <a:spcBef>
                <a:spcPts val="0"/>
              </a:spcBef>
              <a:spcAft>
                <a:spcPts val="600"/>
              </a:spcAft>
              <a:buNone/>
            </a:pPr>
            <a:r>
              <a:rPr lang="en-US" sz="1000" dirty="0">
                <a:latin typeface="Courier" pitchFamily="2" charset="0"/>
                <a:ea typeface="Helvetica Neue Light" panose="02000403000000020004" pitchFamily="2" charset="0"/>
              </a:rPr>
              <a:t>  	changeCols &lt;- </a:t>
            </a:r>
            <a:r>
              <a:rPr lang="en-US" sz="1000" dirty="0">
                <a:solidFill>
                  <a:srgbClr val="7030A0"/>
                </a:solidFill>
                <a:latin typeface="Courier" pitchFamily="2" charset="0"/>
                <a:ea typeface="Helvetica Neue Light" panose="02000403000000020004" pitchFamily="2" charset="0"/>
              </a:rPr>
              <a:t>names</a:t>
            </a:r>
            <a:r>
              <a:rPr lang="en-US" sz="1000" dirty="0">
                <a:latin typeface="Courier" pitchFamily="2" charset="0"/>
                <a:ea typeface="Helvetica Neue Light" panose="02000403000000020004" pitchFamily="2" charset="0"/>
              </a:rPr>
              <a:t>(d)[</a:t>
            </a:r>
            <a:r>
              <a:rPr lang="en-US" sz="1000" dirty="0" err="1">
                <a:latin typeface="Courier" pitchFamily="2" charset="0"/>
                <a:ea typeface="Helvetica Neue Light" panose="02000403000000020004" pitchFamily="2" charset="0"/>
              </a:rPr>
              <a:t>sapply</a:t>
            </a:r>
            <a:r>
              <a:rPr lang="en-US" sz="1000" dirty="0">
                <a:latin typeface="Courier" pitchFamily="2" charset="0"/>
                <a:ea typeface="Helvetica Neue Light" panose="02000403000000020004" pitchFamily="2" charset="0"/>
              </a:rPr>
              <a:t>(d, </a:t>
            </a:r>
            <a:r>
              <a:rPr lang="en-US" sz="1000" dirty="0" err="1">
                <a:latin typeface="Courier" pitchFamily="2" charset="0"/>
                <a:ea typeface="Helvetica Neue Light" panose="02000403000000020004" pitchFamily="2" charset="0"/>
              </a:rPr>
              <a:t>is.character</a:t>
            </a:r>
            <a:r>
              <a:rPr lang="en-US" sz="1000" dirty="0">
                <a:latin typeface="Courier" pitchFamily="2" charset="0"/>
                <a:ea typeface="Helvetica Neue Light" panose="02000403000000020004" pitchFamily="2" charset="0"/>
              </a:rPr>
              <a:t>)]</a:t>
            </a:r>
          </a:p>
          <a:p>
            <a:pPr marL="0" indent="0">
              <a:spcBef>
                <a:spcPts val="0"/>
              </a:spcBef>
              <a:spcAft>
                <a:spcPts val="600"/>
              </a:spcAft>
              <a:buNone/>
            </a:pPr>
            <a:r>
              <a:rPr lang="en-US" sz="1000" dirty="0">
                <a:latin typeface="Courier" pitchFamily="2" charset="0"/>
                <a:ea typeface="Helvetica Neue Light" panose="02000403000000020004" pitchFamily="2" charset="0"/>
              </a:rPr>
              <a:t>	  d[,(changeCols):= </a:t>
            </a:r>
            <a:r>
              <a:rPr lang="en-US" sz="1000" dirty="0" err="1">
                <a:solidFill>
                  <a:srgbClr val="7030A0"/>
                </a:solidFill>
                <a:latin typeface="Courier" pitchFamily="2" charset="0"/>
                <a:ea typeface="Helvetica Neue Light" panose="02000403000000020004" pitchFamily="2" charset="0"/>
              </a:rPr>
              <a:t>lapply</a:t>
            </a:r>
            <a:r>
              <a:rPr lang="en-US" sz="1000" dirty="0">
                <a:latin typeface="Courier" pitchFamily="2" charset="0"/>
                <a:ea typeface="Helvetica Neue Light" panose="02000403000000020004" pitchFamily="2" charset="0"/>
              </a:rPr>
              <a:t>(.SD, </a:t>
            </a:r>
            <a:r>
              <a:rPr lang="en-US" sz="1000" dirty="0" err="1">
                <a:latin typeface="Courier" pitchFamily="2" charset="0"/>
                <a:ea typeface="Helvetica Neue Light" panose="02000403000000020004" pitchFamily="2" charset="0"/>
              </a:rPr>
              <a:t>as.factor</a:t>
            </a:r>
            <a:r>
              <a:rPr lang="en-US" sz="1000" dirty="0">
                <a:latin typeface="Courier" pitchFamily="2" charset="0"/>
                <a:ea typeface="Helvetica Neue Light" panose="02000403000000020004" pitchFamily="2" charset="0"/>
              </a:rPr>
              <a:t>), .</a:t>
            </a:r>
            <a:r>
              <a:rPr lang="en-US" sz="1000" dirty="0" err="1">
                <a:latin typeface="Courier" pitchFamily="2" charset="0"/>
                <a:ea typeface="Helvetica Neue Light" panose="02000403000000020004" pitchFamily="2" charset="0"/>
              </a:rPr>
              <a:t>SDcols</a:t>
            </a:r>
            <a:r>
              <a:rPr lang="en-US" sz="1000" dirty="0">
                <a:latin typeface="Courier" pitchFamily="2" charset="0"/>
                <a:ea typeface="Helvetica Neue Light" panose="02000403000000020004" pitchFamily="2" charset="0"/>
              </a:rPr>
              <a:t> = changeCols]</a:t>
            </a:r>
          </a:p>
          <a:p>
            <a:pPr marL="0" indent="0">
              <a:spcBef>
                <a:spcPts val="0"/>
              </a:spcBef>
              <a:spcAft>
                <a:spcPts val="600"/>
              </a:spcAft>
              <a:buNone/>
            </a:pPr>
            <a:r>
              <a:rPr lang="en-US" sz="1000" dirty="0">
                <a:latin typeface="Courier" pitchFamily="2" charset="0"/>
                <a:ea typeface="Helvetica Neue Light" panose="02000403000000020004" pitchFamily="2" charset="0"/>
              </a:rPr>
              <a:t>	}</a:t>
            </a:r>
          </a:p>
          <a:p>
            <a:pPr marL="0" indent="0">
              <a:spcBef>
                <a:spcPts val="0"/>
              </a:spcBef>
              <a:spcAft>
                <a:spcPts val="600"/>
              </a:spcAft>
              <a:buNone/>
            </a:pPr>
            <a:r>
              <a:rPr lang="en-US" sz="1000" dirty="0">
                <a:latin typeface="Courier" pitchFamily="2" charset="0"/>
                <a:ea typeface="Helvetica Neue Light" panose="02000403000000020004" pitchFamily="2" charset="0"/>
              </a:rPr>
              <a:t>	</a:t>
            </a:r>
            <a:r>
              <a:rPr lang="en-US" sz="1000" dirty="0">
                <a:solidFill>
                  <a:srgbClr val="7030A0"/>
                </a:solidFill>
                <a:latin typeface="Courier" pitchFamily="2" charset="0"/>
                <a:ea typeface="Helvetica Neue Light" panose="02000403000000020004" pitchFamily="2" charset="0"/>
              </a:rPr>
              <a:t>char_to_factor</a:t>
            </a:r>
            <a:r>
              <a:rPr lang="en-US" sz="1000" dirty="0">
                <a:latin typeface="Courier" pitchFamily="2" charset="0"/>
                <a:ea typeface="Helvetica Neue Light" panose="02000403000000020004" pitchFamily="2" charset="0"/>
              </a:rPr>
              <a:t>(my_dt)</a:t>
            </a:r>
          </a:p>
          <a:p>
            <a:pPr marL="0" indent="0">
              <a:spcBef>
                <a:spcPts val="0"/>
              </a:spcBef>
              <a:spcAft>
                <a:spcPts val="600"/>
              </a:spcAft>
              <a:buNone/>
            </a:pPr>
            <a:endParaRPr lang="en-US" sz="1200" dirty="0">
              <a:latin typeface="Helvetica Neue Light" panose="02000403000000020004" pitchFamily="2" charset="0"/>
              <a:ea typeface="Helvetica Neue Light" panose="02000403000000020004" pitchFamily="2" charset="0"/>
            </a:endParaRPr>
          </a:p>
          <a:p>
            <a:pPr marL="0" indent="0">
              <a:spcBef>
                <a:spcPts val="0"/>
              </a:spcBef>
              <a:spcAft>
                <a:spcPts val="600"/>
              </a:spcAft>
              <a:buNone/>
            </a:pPr>
            <a:r>
              <a:rPr lang="en-US" sz="1200" dirty="0">
                <a:latin typeface="Helvetica Neue Light" panose="02000403000000020004" pitchFamily="2" charset="0"/>
                <a:ea typeface="Helvetica Neue Light" panose="02000403000000020004" pitchFamily="2" charset="0"/>
              </a:rPr>
              <a:t>Don’t call your dataset “d” as that is the name lucidum uses internally for the dataset.</a:t>
            </a:r>
          </a:p>
          <a:p>
            <a:pPr marL="0" indent="0">
              <a:spcBef>
                <a:spcPts val="0"/>
              </a:spcBef>
              <a:spcAft>
                <a:spcPts val="600"/>
              </a:spcAft>
              <a:buNone/>
            </a:pPr>
            <a:endParaRPr lang="en-US" sz="1200" dirty="0">
              <a:latin typeface="Helvetica Neue Light" panose="02000403000000020004" pitchFamily="2" charset="0"/>
              <a:ea typeface="Helvetica Neue Light" panose="02000403000000020004" pitchFamily="2" charset="0"/>
            </a:endParaRPr>
          </a:p>
          <a:p>
            <a:pPr marL="0" indent="0">
              <a:spcBef>
                <a:spcPts val="0"/>
              </a:spcBef>
              <a:spcAft>
                <a:spcPts val="600"/>
              </a:spcAft>
              <a:buNone/>
            </a:pPr>
            <a:r>
              <a:rPr lang="en-US" sz="1200" dirty="0">
                <a:latin typeface="Helvetica Neue Light" panose="02000403000000020004" pitchFamily="2" charset="0"/>
                <a:ea typeface="Helvetica Neue Light" panose="02000403000000020004" pitchFamily="2" charset="0"/>
              </a:rPr>
              <a:t>Don’t include any unusual column types, e.g. shapefiles or images – lucidum will probably go wrong!</a:t>
            </a:r>
          </a:p>
        </p:txBody>
      </p:sp>
      <p:sp>
        <p:nvSpPr>
          <p:cNvPr id="9" name="TextBox 8">
            <a:extLst>
              <a:ext uri="{FF2B5EF4-FFF2-40B4-BE49-F238E27FC236}">
                <a16:creationId xmlns:a16="http://schemas.microsoft.com/office/drawing/2014/main" id="{EBD0FB94-4C43-AF47-9F3C-ACBF9F378EE1}"/>
              </a:ext>
            </a:extLst>
          </p:cNvPr>
          <p:cNvSpPr txBox="1"/>
          <p:nvPr/>
        </p:nvSpPr>
        <p:spPr>
          <a:xfrm>
            <a:off x="7893424" y="194234"/>
            <a:ext cx="4018828" cy="307777"/>
          </a:xfrm>
          <a:prstGeom prst="rect">
            <a:avLst/>
          </a:prstGeom>
          <a:solidFill>
            <a:srgbClr val="0070C0"/>
          </a:solidFill>
        </p:spPr>
        <p:txBody>
          <a:bodyPr wrap="square" rtlCol="0">
            <a:spAutoFit/>
          </a:bodyPr>
          <a:lstStyle/>
          <a:p>
            <a:pPr algn="ctr"/>
            <a:r>
              <a:rPr lang="en-US" sz="1400" b="1" dirty="0">
                <a:solidFill>
                  <a:schemeClr val="bg1"/>
                </a:solidFill>
                <a:latin typeface="Courier" pitchFamily="2" charset="0"/>
              </a:rPr>
              <a:t>Example: 01_lucidum_load_football.R</a:t>
            </a:r>
          </a:p>
        </p:txBody>
      </p:sp>
    </p:spTree>
    <p:extLst>
      <p:ext uri="{BB962C8B-B14F-4D97-AF65-F5344CB8AC3E}">
        <p14:creationId xmlns:p14="http://schemas.microsoft.com/office/powerpoint/2010/main" val="3740180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F2BFDE6-6242-0C4E-9176-4A3188F8D5EA}"/>
              </a:ext>
            </a:extLst>
          </p:cNvPr>
          <p:cNvSpPr>
            <a:spLocks noGrp="1"/>
          </p:cNvSpPr>
          <p:nvPr>
            <p:ph type="sldNum" sz="quarter" idx="12"/>
          </p:nvPr>
        </p:nvSpPr>
        <p:spPr/>
        <p:txBody>
          <a:bodyPr/>
          <a:lstStyle/>
          <a:p>
            <a:fld id="{C83DB476-1AE2-4248-99F8-67D35D86A992}" type="slidenum">
              <a:rPr lang="en-US" smtClean="0"/>
              <a:pPr/>
              <a:t>5</a:t>
            </a:fld>
            <a:endParaRPr lang="en-US" dirty="0"/>
          </a:p>
        </p:txBody>
      </p:sp>
      <p:sp>
        <p:nvSpPr>
          <p:cNvPr id="7" name="Title 1">
            <a:extLst>
              <a:ext uri="{FF2B5EF4-FFF2-40B4-BE49-F238E27FC236}">
                <a16:creationId xmlns:a16="http://schemas.microsoft.com/office/drawing/2014/main" id="{8E662AB1-DE3C-BE4D-839A-E7A40BBCCE9C}"/>
              </a:ext>
            </a:extLst>
          </p:cNvPr>
          <p:cNvSpPr>
            <a:spLocks noGrp="1"/>
          </p:cNvSpPr>
          <p:nvPr>
            <p:ph type="title"/>
          </p:nvPr>
        </p:nvSpPr>
        <p:spPr>
          <a:xfrm>
            <a:off x="838200" y="468157"/>
            <a:ext cx="10515600" cy="729579"/>
          </a:xfrm>
        </p:spPr>
        <p:txBody>
          <a:bodyPr>
            <a:normAutofit/>
          </a:bodyPr>
          <a:lstStyle/>
          <a:p>
            <a:r>
              <a:rPr lang="en-US" sz="3200" dirty="0">
                <a:latin typeface="Helvetica Neue Light" panose="02000403000000020004" pitchFamily="2" charset="0"/>
                <a:ea typeface="Helvetica Neue Light" panose="02000403000000020004" pitchFamily="2" charset="0"/>
              </a:rPr>
              <a:t>2. Specification files make lucidum more useful</a:t>
            </a:r>
          </a:p>
        </p:txBody>
      </p:sp>
      <p:sp>
        <p:nvSpPr>
          <p:cNvPr id="4" name="Content Placeholder 9">
            <a:extLst>
              <a:ext uri="{FF2B5EF4-FFF2-40B4-BE49-F238E27FC236}">
                <a16:creationId xmlns:a16="http://schemas.microsoft.com/office/drawing/2014/main" id="{BC035DC7-C0B2-304A-88E2-CBFA24B2D834}"/>
              </a:ext>
            </a:extLst>
          </p:cNvPr>
          <p:cNvSpPr>
            <a:spLocks noGrp="1"/>
          </p:cNvSpPr>
          <p:nvPr>
            <p:ph idx="1"/>
          </p:nvPr>
        </p:nvSpPr>
        <p:spPr>
          <a:xfrm>
            <a:off x="838199" y="1550043"/>
            <a:ext cx="10918371" cy="4669221"/>
          </a:xfrm>
        </p:spPr>
        <p:txBody>
          <a:bodyPr>
            <a:noAutofit/>
          </a:bodyPr>
          <a:lstStyle/>
          <a:p>
            <a:pPr marL="0" indent="0">
              <a:spcBef>
                <a:spcPts val="0"/>
              </a:spcBef>
              <a:spcAft>
                <a:spcPts val="600"/>
              </a:spcAft>
              <a:buNone/>
            </a:pPr>
            <a:r>
              <a:rPr lang="en-US" sz="1200" dirty="0">
                <a:latin typeface="Helvetica Neue Light" panose="02000403000000020004" pitchFamily="2" charset="0"/>
                <a:ea typeface="Helvetica Neue Light" panose="02000403000000020004" pitchFamily="2" charset="0"/>
              </a:rPr>
              <a:t>Specification files are .csv files that tell lucidum:</a:t>
            </a:r>
          </a:p>
          <a:p>
            <a:pPr lvl="1">
              <a:spcBef>
                <a:spcPts val="0"/>
              </a:spcBef>
              <a:spcAft>
                <a:spcPts val="600"/>
              </a:spcAft>
              <a:buFont typeface="Wingdings" pitchFamily="2" charset="2"/>
              <a:buChar char="Ø"/>
            </a:pPr>
            <a:r>
              <a:rPr lang="en-US" sz="1200" dirty="0">
                <a:latin typeface="Helvetica Neue Light" panose="02000403000000020004" pitchFamily="2" charset="0"/>
                <a:ea typeface="Helvetica Neue Light" panose="02000403000000020004" pitchFamily="2" charset="0"/>
              </a:rPr>
              <a:t>KPI specification: the KPIs you are interested in and how you want to format them for display</a:t>
            </a:r>
          </a:p>
          <a:p>
            <a:pPr lvl="1">
              <a:spcBef>
                <a:spcPts val="0"/>
              </a:spcBef>
              <a:spcAft>
                <a:spcPts val="600"/>
              </a:spcAft>
              <a:buFont typeface="Wingdings" pitchFamily="2" charset="2"/>
              <a:buChar char="Ø"/>
            </a:pPr>
            <a:r>
              <a:rPr lang="en-US" sz="1200" dirty="0">
                <a:latin typeface="Helvetica Neue Light" panose="02000403000000020004" pitchFamily="2" charset="0"/>
                <a:ea typeface="Helvetica Neue Light" panose="02000403000000020004" pitchFamily="2" charset="0"/>
              </a:rPr>
              <a:t>Filter specification: filters that you are interested in applying to the </a:t>
            </a:r>
          </a:p>
          <a:p>
            <a:pPr lvl="1">
              <a:spcBef>
                <a:spcPts val="0"/>
              </a:spcBef>
              <a:spcAft>
                <a:spcPts val="600"/>
              </a:spcAft>
              <a:buFont typeface="Wingdings" pitchFamily="2" charset="2"/>
              <a:buChar char="Ø"/>
            </a:pPr>
            <a:r>
              <a:rPr lang="en-US" sz="1200" dirty="0">
                <a:latin typeface="Helvetica Neue Light" panose="02000403000000020004" pitchFamily="2" charset="0"/>
                <a:ea typeface="Helvetica Neue Light" panose="02000403000000020004" pitchFamily="2" charset="0"/>
              </a:rPr>
              <a:t>Feature specification: convenient grouping for features and feature scenarios that you want to consider in your models</a:t>
            </a:r>
          </a:p>
          <a:p>
            <a:pPr marL="0" indent="0">
              <a:spcBef>
                <a:spcPts val="0"/>
              </a:spcBef>
              <a:spcAft>
                <a:spcPts val="600"/>
              </a:spcAft>
              <a:buNone/>
            </a:pPr>
            <a:endParaRPr lang="en-US" sz="1200" dirty="0">
              <a:latin typeface="Helvetica Neue Light" panose="02000403000000020004" pitchFamily="2" charset="0"/>
              <a:ea typeface="Helvetica Neue Light" panose="02000403000000020004" pitchFamily="2" charset="0"/>
            </a:endParaRPr>
          </a:p>
          <a:p>
            <a:pPr marL="0" indent="0">
              <a:spcBef>
                <a:spcPts val="0"/>
              </a:spcBef>
              <a:spcAft>
                <a:spcPts val="600"/>
              </a:spcAft>
              <a:buNone/>
            </a:pPr>
            <a:r>
              <a:rPr lang="en-US" sz="1200" dirty="0">
                <a:latin typeface="Helvetica Neue Light" panose="02000403000000020004" pitchFamily="2" charset="0"/>
                <a:ea typeface="Helvetica Neue Light" panose="02000403000000020004" pitchFamily="2" charset="0"/>
              </a:rPr>
              <a:t>You don’t need to use specification files, but they make life easier if you are going to be reviewing a dataset on a regular basis.</a:t>
            </a:r>
          </a:p>
          <a:p>
            <a:pPr marL="0" indent="0">
              <a:spcBef>
                <a:spcPts val="0"/>
              </a:spcBef>
              <a:spcAft>
                <a:spcPts val="600"/>
              </a:spcAft>
              <a:buNone/>
            </a:pPr>
            <a:endParaRPr lang="en-US" sz="1200" dirty="0">
              <a:latin typeface="Helvetica Neue Light" panose="02000403000000020004" pitchFamily="2" charset="0"/>
              <a:ea typeface="Helvetica Neue Light" panose="02000403000000020004" pitchFamily="2" charset="0"/>
            </a:endParaRPr>
          </a:p>
          <a:p>
            <a:pPr marL="0" indent="0">
              <a:spcBef>
                <a:spcPts val="0"/>
              </a:spcBef>
              <a:spcAft>
                <a:spcPts val="600"/>
              </a:spcAft>
              <a:buNone/>
            </a:pPr>
            <a:r>
              <a:rPr lang="en-US" sz="1200" dirty="0">
                <a:latin typeface="Helvetica Neue Light" panose="02000403000000020004" pitchFamily="2" charset="0"/>
                <a:ea typeface="Helvetica Neue Light" panose="02000403000000020004" pitchFamily="2" charset="0"/>
              </a:rPr>
              <a:t>Create specification files using lucidum itself or in a text editor or Excel.</a:t>
            </a:r>
          </a:p>
          <a:p>
            <a:pPr marL="0" indent="0">
              <a:spcBef>
                <a:spcPts val="0"/>
              </a:spcBef>
              <a:spcAft>
                <a:spcPts val="600"/>
              </a:spcAft>
              <a:buNone/>
            </a:pPr>
            <a:r>
              <a:rPr lang="en-US" sz="1200" dirty="0">
                <a:latin typeface="Helvetica Neue Light" panose="02000403000000020004" pitchFamily="2" charset="0"/>
                <a:ea typeface="Helvetica Neue Light" panose="02000403000000020004" pitchFamily="2" charset="0"/>
              </a:rPr>
              <a:t>Save the specification files in folders called: “feature specifications”, “</a:t>
            </a:r>
            <a:r>
              <a:rPr lang="en-US" sz="1200" dirty="0" err="1">
                <a:latin typeface="Helvetica Neue Light" panose="02000403000000020004" pitchFamily="2" charset="0"/>
                <a:ea typeface="Helvetica Neue Light" panose="02000403000000020004" pitchFamily="2" charset="0"/>
              </a:rPr>
              <a:t>kpi</a:t>
            </a:r>
            <a:r>
              <a:rPr lang="en-US" sz="1200" dirty="0">
                <a:latin typeface="Helvetica Neue Light" panose="02000403000000020004" pitchFamily="2" charset="0"/>
                <a:ea typeface="Helvetica Neue Light" panose="02000403000000020004" pitchFamily="2" charset="0"/>
              </a:rPr>
              <a:t> specifications” and “filter specifications” - SCREENSHOT</a:t>
            </a:r>
          </a:p>
          <a:p>
            <a:pPr marL="0" indent="0">
              <a:spcBef>
                <a:spcPts val="0"/>
              </a:spcBef>
              <a:spcAft>
                <a:spcPts val="600"/>
              </a:spcAft>
              <a:buNone/>
            </a:pPr>
            <a:endParaRPr lang="en-US" sz="1200" dirty="0">
              <a:latin typeface="Helvetica Neue Light" panose="02000403000000020004" pitchFamily="2" charset="0"/>
              <a:ea typeface="Helvetica Neue Light" panose="02000403000000020004" pitchFamily="2" charset="0"/>
            </a:endParaRPr>
          </a:p>
          <a:p>
            <a:pPr marL="0" indent="0">
              <a:spcBef>
                <a:spcPts val="0"/>
              </a:spcBef>
              <a:spcAft>
                <a:spcPts val="600"/>
              </a:spcAft>
              <a:buNone/>
            </a:pPr>
            <a:r>
              <a:rPr lang="en-US" sz="1200" dirty="0">
                <a:latin typeface="Helvetica Neue Light" panose="02000403000000020004" pitchFamily="2" charset="0"/>
                <a:ea typeface="Helvetica Neue Light" panose="02000403000000020004" pitchFamily="2" charset="0"/>
              </a:rPr>
              <a:t>Set the path to the specification files </a:t>
            </a:r>
            <a:r>
              <a:rPr lang="en-US" sz="1200" u="sng" dirty="0">
                <a:latin typeface="Helvetica Neue Light" panose="02000403000000020004" pitchFamily="2" charset="0"/>
                <a:ea typeface="Helvetica Neue Light" panose="02000403000000020004" pitchFamily="2" charset="0"/>
              </a:rPr>
              <a:t>before</a:t>
            </a:r>
            <a:r>
              <a:rPr lang="en-US" sz="1200" dirty="0">
                <a:latin typeface="Helvetica Neue Light" panose="02000403000000020004" pitchFamily="2" charset="0"/>
                <a:ea typeface="Helvetica Neue Light" panose="02000403000000020004" pitchFamily="2" charset="0"/>
              </a:rPr>
              <a:t> running </a:t>
            </a:r>
            <a:r>
              <a:rPr lang="en-US" sz="1200" dirty="0">
                <a:solidFill>
                  <a:srgbClr val="7030A0"/>
                </a:solidFill>
                <a:latin typeface="Courier" pitchFamily="2" charset="0"/>
                <a:ea typeface="Helvetica Neue Light" panose="02000403000000020004" pitchFamily="2" charset="0"/>
              </a:rPr>
              <a:t>library</a:t>
            </a:r>
            <a:r>
              <a:rPr lang="en-US" sz="1200" dirty="0">
                <a:latin typeface="Courier" pitchFamily="2" charset="0"/>
                <a:ea typeface="Helvetica Neue Light" panose="02000403000000020004" pitchFamily="2" charset="0"/>
              </a:rPr>
              <a:t>(lucidum)</a:t>
            </a:r>
            <a:r>
              <a:rPr lang="en-US" sz="1200" dirty="0">
                <a:latin typeface="Helvetica Neue Light" panose="02000403000000020004" pitchFamily="2" charset="0"/>
                <a:ea typeface="Helvetica Neue Light" panose="02000403000000020004" pitchFamily="2" charset="0"/>
              </a:rPr>
              <a:t> or it won’t pick up the path:</a:t>
            </a:r>
          </a:p>
          <a:p>
            <a:pPr marL="0" indent="0">
              <a:spcBef>
                <a:spcPts val="0"/>
              </a:spcBef>
              <a:spcAft>
                <a:spcPts val="600"/>
              </a:spcAft>
              <a:buNone/>
            </a:pPr>
            <a:r>
              <a:rPr lang="en-US" sz="1200" dirty="0">
                <a:latin typeface="Courier" pitchFamily="2" charset="0"/>
                <a:ea typeface="Helvetica Neue Light" panose="02000403000000020004" pitchFamily="2" charset="0"/>
              </a:rPr>
              <a:t>	</a:t>
            </a:r>
            <a:r>
              <a:rPr lang="en-US" sz="1200" dirty="0">
                <a:solidFill>
                  <a:srgbClr val="7030A0"/>
                </a:solidFill>
                <a:latin typeface="Courier" pitchFamily="2" charset="0"/>
                <a:ea typeface="Helvetica Neue Light" panose="02000403000000020004" pitchFamily="2" charset="0"/>
              </a:rPr>
              <a:t>options</a:t>
            </a:r>
            <a:r>
              <a:rPr lang="en-US" sz="1200" dirty="0">
                <a:latin typeface="Courier" pitchFamily="2" charset="0"/>
                <a:ea typeface="Helvetica Neue Light" panose="02000403000000020004" pitchFamily="2" charset="0"/>
              </a:rPr>
              <a:t>(lucidum=</a:t>
            </a:r>
            <a:r>
              <a:rPr lang="en-US" sz="1200" dirty="0">
                <a:solidFill>
                  <a:srgbClr val="7030A0"/>
                </a:solidFill>
                <a:latin typeface="Courier" pitchFamily="2" charset="0"/>
                <a:ea typeface="Helvetica Neue Light" panose="02000403000000020004" pitchFamily="2" charset="0"/>
              </a:rPr>
              <a:t>list</a:t>
            </a:r>
            <a:r>
              <a:rPr lang="en-US" sz="1200" dirty="0">
                <a:latin typeface="Courier" pitchFamily="2" charset="0"/>
                <a:ea typeface="Helvetica Neue Light" panose="02000403000000020004" pitchFamily="2" charset="0"/>
              </a:rPr>
              <a:t>(specification_path=“my_path”))</a:t>
            </a:r>
          </a:p>
          <a:p>
            <a:pPr marL="0" indent="0">
              <a:spcBef>
                <a:spcPts val="0"/>
              </a:spcBef>
              <a:spcAft>
                <a:spcPts val="600"/>
              </a:spcAft>
              <a:buNone/>
            </a:pPr>
            <a:r>
              <a:rPr lang="en-US" sz="1200" dirty="0">
                <a:solidFill>
                  <a:srgbClr val="7030A0"/>
                </a:solidFill>
                <a:latin typeface="Courier" pitchFamily="2" charset="0"/>
                <a:ea typeface="Helvetica Neue Light" panose="02000403000000020004" pitchFamily="2" charset="0"/>
              </a:rPr>
              <a:t>	library</a:t>
            </a:r>
            <a:r>
              <a:rPr lang="en-US" sz="1200" dirty="0">
                <a:latin typeface="Courier" pitchFamily="2" charset="0"/>
                <a:ea typeface="Helvetica Neue Light" panose="02000403000000020004" pitchFamily="2" charset="0"/>
              </a:rPr>
              <a:t>(lucidum)</a:t>
            </a:r>
          </a:p>
          <a:p>
            <a:pPr marL="0" indent="0">
              <a:spcBef>
                <a:spcPts val="0"/>
              </a:spcBef>
              <a:spcAft>
                <a:spcPts val="600"/>
              </a:spcAft>
              <a:buNone/>
            </a:pPr>
            <a:r>
              <a:rPr lang="en-US" sz="1200" dirty="0">
                <a:latin typeface="Courier" pitchFamily="2" charset="0"/>
                <a:ea typeface="Helvetica Neue Light" panose="02000403000000020004" pitchFamily="2" charset="0"/>
              </a:rPr>
              <a:t>	</a:t>
            </a:r>
            <a:r>
              <a:rPr lang="en-US" sz="1200" dirty="0">
                <a:solidFill>
                  <a:srgbClr val="7030A0"/>
                </a:solidFill>
                <a:latin typeface="Courier" pitchFamily="2" charset="0"/>
                <a:ea typeface="Helvetica Neue Light" panose="02000403000000020004" pitchFamily="2" charset="0"/>
              </a:rPr>
              <a:t>lucidum</a:t>
            </a:r>
            <a:r>
              <a:rPr lang="en-US" sz="1200" dirty="0">
                <a:latin typeface="Courier" pitchFamily="2" charset="0"/>
                <a:ea typeface="Helvetica Neue Light" panose="02000403000000020004" pitchFamily="2" charset="0"/>
              </a:rPr>
              <a:t>(my_dt)</a:t>
            </a:r>
          </a:p>
          <a:p>
            <a:pPr marL="0" indent="0">
              <a:spcBef>
                <a:spcPts val="0"/>
              </a:spcBef>
              <a:spcAft>
                <a:spcPts val="600"/>
              </a:spcAft>
              <a:buNone/>
            </a:pPr>
            <a:endParaRPr lang="en-US" sz="1200" dirty="0">
              <a:latin typeface="Courier" pitchFamily="2" charset="0"/>
              <a:ea typeface="Helvetica Neue Light" panose="02000403000000020004" pitchFamily="2" charset="0"/>
            </a:endParaRPr>
          </a:p>
          <a:p>
            <a:pPr marL="0" indent="0">
              <a:spcBef>
                <a:spcPts val="0"/>
              </a:spcBef>
              <a:spcAft>
                <a:spcPts val="600"/>
              </a:spcAft>
              <a:buNone/>
            </a:pPr>
            <a:r>
              <a:rPr lang="en-US" sz="1200" dirty="0">
                <a:latin typeface="Helvetica Neue Light" panose="02000403000000020004" pitchFamily="2" charset="0"/>
                <a:ea typeface="Helvetica Neue Light" panose="02000403000000020004" pitchFamily="2" charset="0"/>
              </a:rPr>
              <a:t>If you want to change the path without restarting R, you need to detach lucidum and reload the library:</a:t>
            </a:r>
          </a:p>
          <a:p>
            <a:pPr marL="0" indent="0">
              <a:spcBef>
                <a:spcPts val="0"/>
              </a:spcBef>
              <a:spcAft>
                <a:spcPts val="600"/>
              </a:spcAft>
              <a:buNone/>
            </a:pPr>
            <a:r>
              <a:rPr lang="en-US" sz="1200" dirty="0">
                <a:latin typeface="Courier" pitchFamily="2" charset="0"/>
                <a:ea typeface="Helvetica Neue Light" panose="02000403000000020004" pitchFamily="2" charset="0"/>
              </a:rPr>
              <a:t>	</a:t>
            </a:r>
            <a:r>
              <a:rPr lang="en-US" sz="1200" dirty="0">
                <a:solidFill>
                  <a:srgbClr val="7030A0"/>
                </a:solidFill>
                <a:latin typeface="Courier" pitchFamily="2" charset="0"/>
                <a:ea typeface="Helvetica Neue Light" panose="02000403000000020004" pitchFamily="2" charset="0"/>
              </a:rPr>
              <a:t>detach</a:t>
            </a:r>
            <a:r>
              <a:rPr lang="en-US" sz="1200" dirty="0">
                <a:latin typeface="Courier" pitchFamily="2" charset="0"/>
                <a:ea typeface="Helvetica Neue Light" panose="02000403000000020004" pitchFamily="2" charset="0"/>
              </a:rPr>
              <a:t>("</a:t>
            </a:r>
            <a:r>
              <a:rPr lang="en-US" sz="1200" dirty="0" err="1">
                <a:latin typeface="Courier" pitchFamily="2" charset="0"/>
                <a:ea typeface="Helvetica Neue Light" panose="02000403000000020004" pitchFamily="2" charset="0"/>
              </a:rPr>
              <a:t>package:lucidum</a:t>
            </a:r>
            <a:r>
              <a:rPr lang="en-US" sz="1200" dirty="0">
                <a:latin typeface="Courier" pitchFamily="2" charset="0"/>
                <a:ea typeface="Helvetica Neue Light" panose="02000403000000020004" pitchFamily="2" charset="0"/>
              </a:rPr>
              <a:t>", unload = TRUE)</a:t>
            </a:r>
          </a:p>
          <a:p>
            <a:pPr marL="0" indent="0">
              <a:spcBef>
                <a:spcPts val="0"/>
              </a:spcBef>
              <a:spcAft>
                <a:spcPts val="600"/>
              </a:spcAft>
              <a:buNone/>
            </a:pPr>
            <a:r>
              <a:rPr lang="en-US" sz="1200" dirty="0">
                <a:latin typeface="Courier" pitchFamily="2" charset="0"/>
                <a:ea typeface="Helvetica Neue Light" panose="02000403000000020004" pitchFamily="2" charset="0"/>
              </a:rPr>
              <a:t>	</a:t>
            </a:r>
            <a:r>
              <a:rPr lang="en-US" sz="1200" dirty="0">
                <a:solidFill>
                  <a:srgbClr val="7030A0"/>
                </a:solidFill>
                <a:latin typeface="Courier" pitchFamily="2" charset="0"/>
                <a:ea typeface="Helvetica Neue Light" panose="02000403000000020004" pitchFamily="2" charset="0"/>
              </a:rPr>
              <a:t>options</a:t>
            </a:r>
            <a:r>
              <a:rPr lang="en-US" sz="1200" dirty="0">
                <a:latin typeface="Courier" pitchFamily="2" charset="0"/>
                <a:ea typeface="Helvetica Neue Light" panose="02000403000000020004" pitchFamily="2" charset="0"/>
              </a:rPr>
              <a:t>(lucidum=</a:t>
            </a:r>
            <a:r>
              <a:rPr lang="en-US" sz="1200" dirty="0">
                <a:solidFill>
                  <a:srgbClr val="7030A0"/>
                </a:solidFill>
                <a:latin typeface="Courier" pitchFamily="2" charset="0"/>
                <a:ea typeface="Helvetica Neue Light" panose="02000403000000020004" pitchFamily="2" charset="0"/>
              </a:rPr>
              <a:t>list</a:t>
            </a:r>
            <a:r>
              <a:rPr lang="en-US" sz="1200" dirty="0">
                <a:latin typeface="Courier" pitchFamily="2" charset="0"/>
                <a:ea typeface="Helvetica Neue Light" panose="02000403000000020004" pitchFamily="2" charset="0"/>
              </a:rPr>
              <a:t>(specification_path=“</a:t>
            </a:r>
            <a:r>
              <a:rPr lang="en-US" sz="1200" dirty="0" err="1">
                <a:latin typeface="Courier" pitchFamily="2" charset="0"/>
                <a:ea typeface="Helvetica Neue Light" panose="02000403000000020004" pitchFamily="2" charset="0"/>
              </a:rPr>
              <a:t>my_different_path</a:t>
            </a:r>
            <a:r>
              <a:rPr lang="en-US" sz="1200" dirty="0">
                <a:latin typeface="Courier" pitchFamily="2" charset="0"/>
                <a:ea typeface="Helvetica Neue Light" panose="02000403000000020004" pitchFamily="2" charset="0"/>
              </a:rPr>
              <a:t>”))</a:t>
            </a:r>
          </a:p>
          <a:p>
            <a:pPr marL="0" indent="0">
              <a:spcBef>
                <a:spcPts val="0"/>
              </a:spcBef>
              <a:spcAft>
                <a:spcPts val="600"/>
              </a:spcAft>
              <a:buNone/>
            </a:pPr>
            <a:r>
              <a:rPr lang="en-US" sz="1200" dirty="0">
                <a:latin typeface="Courier" pitchFamily="2" charset="0"/>
                <a:ea typeface="Helvetica Neue Light" panose="02000403000000020004" pitchFamily="2" charset="0"/>
              </a:rPr>
              <a:t>	</a:t>
            </a:r>
            <a:r>
              <a:rPr lang="en-US" sz="1200" dirty="0">
                <a:solidFill>
                  <a:srgbClr val="7030A0"/>
                </a:solidFill>
                <a:latin typeface="Courier" pitchFamily="2" charset="0"/>
                <a:ea typeface="Helvetica Neue Light" panose="02000403000000020004" pitchFamily="2" charset="0"/>
              </a:rPr>
              <a:t>library</a:t>
            </a:r>
            <a:r>
              <a:rPr lang="en-US" sz="1200" dirty="0">
                <a:latin typeface="Courier" pitchFamily="2" charset="0"/>
                <a:ea typeface="Helvetica Neue Light" panose="02000403000000020004" pitchFamily="2" charset="0"/>
              </a:rPr>
              <a:t>(lucidum)</a:t>
            </a:r>
          </a:p>
        </p:txBody>
      </p:sp>
      <p:sp>
        <p:nvSpPr>
          <p:cNvPr id="8" name="TextBox 7">
            <a:extLst>
              <a:ext uri="{FF2B5EF4-FFF2-40B4-BE49-F238E27FC236}">
                <a16:creationId xmlns:a16="http://schemas.microsoft.com/office/drawing/2014/main" id="{428551A8-13C0-BF4A-B9DE-BF13399A8225}"/>
              </a:ext>
            </a:extLst>
          </p:cNvPr>
          <p:cNvSpPr txBox="1"/>
          <p:nvPr/>
        </p:nvSpPr>
        <p:spPr>
          <a:xfrm>
            <a:off x="7328647" y="194234"/>
            <a:ext cx="4583605" cy="307777"/>
          </a:xfrm>
          <a:prstGeom prst="rect">
            <a:avLst/>
          </a:prstGeom>
          <a:solidFill>
            <a:srgbClr val="0070C0"/>
          </a:solidFill>
        </p:spPr>
        <p:txBody>
          <a:bodyPr wrap="square" rtlCol="0">
            <a:spAutoFit/>
          </a:bodyPr>
          <a:lstStyle/>
          <a:p>
            <a:pPr algn="ctr"/>
            <a:r>
              <a:rPr lang="en-US" sz="1400" b="1" dirty="0">
                <a:solidFill>
                  <a:schemeClr val="bg1"/>
                </a:solidFill>
                <a:latin typeface="Courier" pitchFamily="2" charset="0"/>
              </a:rPr>
              <a:t>Example: 02_lucidum_load_football_specs.R</a:t>
            </a:r>
          </a:p>
        </p:txBody>
      </p:sp>
    </p:spTree>
    <p:extLst>
      <p:ext uri="{BB962C8B-B14F-4D97-AF65-F5344CB8AC3E}">
        <p14:creationId xmlns:p14="http://schemas.microsoft.com/office/powerpoint/2010/main" val="56395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318D92E-9C1A-0241-B57F-AB66427B165E}"/>
              </a:ext>
            </a:extLst>
          </p:cNvPr>
          <p:cNvPicPr>
            <a:picLocks noChangeAspect="1"/>
          </p:cNvPicPr>
          <p:nvPr/>
        </p:nvPicPr>
        <p:blipFill>
          <a:blip r:embed="rId2"/>
          <a:stretch>
            <a:fillRect/>
          </a:stretch>
        </p:blipFill>
        <p:spPr>
          <a:xfrm>
            <a:off x="3128219" y="1107122"/>
            <a:ext cx="8488282" cy="5282721"/>
          </a:xfrm>
          <a:prstGeom prst="rect">
            <a:avLst/>
          </a:prstGeom>
        </p:spPr>
      </p:pic>
      <p:sp>
        <p:nvSpPr>
          <p:cNvPr id="5" name="Slide Number Placeholder 4">
            <a:extLst>
              <a:ext uri="{FF2B5EF4-FFF2-40B4-BE49-F238E27FC236}">
                <a16:creationId xmlns:a16="http://schemas.microsoft.com/office/drawing/2014/main" id="{CF2BFDE6-6242-0C4E-9176-4A3188F8D5EA}"/>
              </a:ext>
            </a:extLst>
          </p:cNvPr>
          <p:cNvSpPr>
            <a:spLocks noGrp="1"/>
          </p:cNvSpPr>
          <p:nvPr>
            <p:ph type="sldNum" sz="quarter" idx="12"/>
          </p:nvPr>
        </p:nvSpPr>
        <p:spPr/>
        <p:txBody>
          <a:bodyPr/>
          <a:lstStyle/>
          <a:p>
            <a:fld id="{C83DB476-1AE2-4248-99F8-67D35D86A992}" type="slidenum">
              <a:rPr lang="en-US" smtClean="0"/>
              <a:pPr/>
              <a:t>6</a:t>
            </a:fld>
            <a:endParaRPr lang="en-US" dirty="0"/>
          </a:p>
        </p:txBody>
      </p:sp>
      <p:sp>
        <p:nvSpPr>
          <p:cNvPr id="7" name="Title 1">
            <a:extLst>
              <a:ext uri="{FF2B5EF4-FFF2-40B4-BE49-F238E27FC236}">
                <a16:creationId xmlns:a16="http://schemas.microsoft.com/office/drawing/2014/main" id="{8E662AB1-DE3C-BE4D-839A-E7A40BBCCE9C}"/>
              </a:ext>
            </a:extLst>
          </p:cNvPr>
          <p:cNvSpPr>
            <a:spLocks noGrp="1"/>
          </p:cNvSpPr>
          <p:nvPr>
            <p:ph type="title"/>
          </p:nvPr>
        </p:nvSpPr>
        <p:spPr>
          <a:xfrm>
            <a:off x="838200" y="468157"/>
            <a:ext cx="10515600" cy="729579"/>
          </a:xfrm>
        </p:spPr>
        <p:txBody>
          <a:bodyPr>
            <a:normAutofit/>
          </a:bodyPr>
          <a:lstStyle/>
          <a:p>
            <a:r>
              <a:rPr lang="en-US" sz="3200" dirty="0">
                <a:latin typeface="Helvetica Neue Light" panose="02000403000000020004" pitchFamily="2" charset="0"/>
                <a:ea typeface="Helvetica Neue Light" panose="02000403000000020004" pitchFamily="2" charset="0"/>
              </a:rPr>
              <a:t>3. lucidum controls - sidebar and header</a:t>
            </a:r>
          </a:p>
        </p:txBody>
      </p:sp>
      <p:sp>
        <p:nvSpPr>
          <p:cNvPr id="4" name="TextBox 3">
            <a:extLst>
              <a:ext uri="{FF2B5EF4-FFF2-40B4-BE49-F238E27FC236}">
                <a16:creationId xmlns:a16="http://schemas.microsoft.com/office/drawing/2014/main" id="{C4E69FA2-C8AE-EE4F-AB0C-6C6CBAD7A883}"/>
              </a:ext>
            </a:extLst>
          </p:cNvPr>
          <p:cNvSpPr txBox="1"/>
          <p:nvPr/>
        </p:nvSpPr>
        <p:spPr>
          <a:xfrm>
            <a:off x="648909" y="1806963"/>
            <a:ext cx="1377863" cy="523220"/>
          </a:xfrm>
          <a:prstGeom prst="rect">
            <a:avLst/>
          </a:prstGeom>
          <a:noFill/>
        </p:spPr>
        <p:txBody>
          <a:bodyPr wrap="square" rtlCol="0">
            <a:spAutoFit/>
          </a:bodyPr>
          <a:lstStyle/>
          <a:p>
            <a:pPr algn="r"/>
            <a:r>
              <a:rPr lang="en-US" sz="1400" dirty="0">
                <a:latin typeface="Helvetica Neue Light" panose="02000403000000020004" pitchFamily="2" charset="0"/>
                <a:ea typeface="Helvetica Neue Light" panose="02000403000000020004" pitchFamily="2" charset="0"/>
              </a:rPr>
              <a:t>lucidum navigator</a:t>
            </a:r>
          </a:p>
        </p:txBody>
      </p:sp>
      <p:sp>
        <p:nvSpPr>
          <p:cNvPr id="6" name="Rounded Rectangle 5">
            <a:extLst>
              <a:ext uri="{FF2B5EF4-FFF2-40B4-BE49-F238E27FC236}">
                <a16:creationId xmlns:a16="http://schemas.microsoft.com/office/drawing/2014/main" id="{75732D3F-3399-C345-A185-38F17D05F7A4}"/>
              </a:ext>
            </a:extLst>
          </p:cNvPr>
          <p:cNvSpPr/>
          <p:nvPr/>
        </p:nvSpPr>
        <p:spPr>
          <a:xfrm>
            <a:off x="3163570" y="4879337"/>
            <a:ext cx="1492895" cy="1253834"/>
          </a:xfrm>
          <a:prstGeom prst="roundRect">
            <a:avLst>
              <a:gd name="adj" fmla="val 4236"/>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46CC6705-D133-4C46-898B-6F35B6CEE8CC}"/>
              </a:ext>
            </a:extLst>
          </p:cNvPr>
          <p:cNvSpPr/>
          <p:nvPr/>
        </p:nvSpPr>
        <p:spPr>
          <a:xfrm>
            <a:off x="3163570" y="3412100"/>
            <a:ext cx="1492894" cy="1403740"/>
          </a:xfrm>
          <a:prstGeom prst="roundRect">
            <a:avLst>
              <a:gd name="adj" fmla="val 3112"/>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0E12406-D025-B147-8F1F-9C8A39324878}"/>
              </a:ext>
            </a:extLst>
          </p:cNvPr>
          <p:cNvSpPr/>
          <p:nvPr/>
        </p:nvSpPr>
        <p:spPr>
          <a:xfrm>
            <a:off x="4704522" y="1383703"/>
            <a:ext cx="6911979" cy="4991739"/>
          </a:xfrm>
          <a:prstGeom prst="rect">
            <a:avLst/>
          </a:prstGeom>
          <a:solidFill>
            <a:schemeClr val="bg1">
              <a:alpha val="751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525D139F-AE7C-5C44-B441-19E1839F7165}"/>
              </a:ext>
            </a:extLst>
          </p:cNvPr>
          <p:cNvSpPr/>
          <p:nvPr/>
        </p:nvSpPr>
        <p:spPr>
          <a:xfrm>
            <a:off x="6558233" y="1092252"/>
            <a:ext cx="2340440" cy="311342"/>
          </a:xfrm>
          <a:prstGeom prst="roundRect">
            <a:avLst>
              <a:gd name="adj" fmla="val 3112"/>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C210801-4E5B-904F-AFBB-E95448864BA2}"/>
              </a:ext>
            </a:extLst>
          </p:cNvPr>
          <p:cNvSpPr txBox="1"/>
          <p:nvPr/>
        </p:nvSpPr>
        <p:spPr>
          <a:xfrm>
            <a:off x="5066536" y="2700281"/>
            <a:ext cx="4097635" cy="738664"/>
          </a:xfrm>
          <a:prstGeom prst="rect">
            <a:avLst/>
          </a:prstGeom>
          <a:noFill/>
        </p:spPr>
        <p:txBody>
          <a:bodyPr wrap="square" rtlCol="0">
            <a:spAutoFit/>
          </a:bodyPr>
          <a:lstStyle/>
          <a:p>
            <a:r>
              <a:rPr lang="en-US" sz="1400" dirty="0">
                <a:latin typeface="Helvetica Neue Light" panose="02000403000000020004" pitchFamily="2" charset="0"/>
                <a:ea typeface="Helvetica Neue Light" panose="02000403000000020004" pitchFamily="2" charset="0"/>
              </a:rPr>
              <a:t>GLM and GBM model selector</a:t>
            </a:r>
          </a:p>
          <a:p>
            <a:r>
              <a:rPr lang="en-US" sz="1400" dirty="0">
                <a:latin typeface="Helvetica Neue Light" panose="02000403000000020004" pitchFamily="2" charset="0"/>
                <a:ea typeface="Helvetica Neue Light" panose="02000403000000020004" pitchFamily="2" charset="0"/>
              </a:rPr>
              <a:t>Arrow buttons to cycle through models</a:t>
            </a:r>
          </a:p>
          <a:p>
            <a:r>
              <a:rPr lang="en-US" sz="1400" dirty="0">
                <a:latin typeface="Helvetica Neue Light" panose="02000403000000020004" pitchFamily="2" charset="0"/>
                <a:ea typeface="Helvetica Neue Light" panose="02000403000000020004" pitchFamily="2" charset="0"/>
              </a:rPr>
              <a:t>Central button to go to GLM/GBM model summary</a:t>
            </a:r>
          </a:p>
        </p:txBody>
      </p:sp>
      <p:sp>
        <p:nvSpPr>
          <p:cNvPr id="25" name="Rounded Rectangle 24">
            <a:extLst>
              <a:ext uri="{FF2B5EF4-FFF2-40B4-BE49-F238E27FC236}">
                <a16:creationId xmlns:a16="http://schemas.microsoft.com/office/drawing/2014/main" id="{A03BD431-5B64-4847-9D59-FF136E9F278F}"/>
              </a:ext>
            </a:extLst>
          </p:cNvPr>
          <p:cNvSpPr/>
          <p:nvPr/>
        </p:nvSpPr>
        <p:spPr>
          <a:xfrm>
            <a:off x="3163570" y="1490399"/>
            <a:ext cx="1492894" cy="957601"/>
          </a:xfrm>
          <a:prstGeom prst="roundRect">
            <a:avLst>
              <a:gd name="adj" fmla="val 3112"/>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67BD9471-3FC6-0145-819C-003D25757C20}"/>
              </a:ext>
            </a:extLst>
          </p:cNvPr>
          <p:cNvCxnSpPr>
            <a:cxnSpLocks/>
            <a:stCxn id="4" idx="3"/>
            <a:endCxn id="25" idx="1"/>
          </p:cNvCxnSpPr>
          <p:nvPr/>
        </p:nvCxnSpPr>
        <p:spPr>
          <a:xfrm flipV="1">
            <a:off x="2026772" y="1969200"/>
            <a:ext cx="1136798" cy="99373"/>
          </a:xfrm>
          <a:prstGeom prst="straightConnector1">
            <a:avLst/>
          </a:prstGeom>
          <a:ln w="25400">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ABF83F43-676C-AA48-B4A3-38E0AF1E4897}"/>
              </a:ext>
            </a:extLst>
          </p:cNvPr>
          <p:cNvSpPr/>
          <p:nvPr/>
        </p:nvSpPr>
        <p:spPr>
          <a:xfrm>
            <a:off x="8976265" y="1092252"/>
            <a:ext cx="2640236" cy="311342"/>
          </a:xfrm>
          <a:prstGeom prst="roundRect">
            <a:avLst>
              <a:gd name="adj" fmla="val 3112"/>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57AD9BB-F241-014A-A814-99D0B52663E1}"/>
              </a:ext>
            </a:extLst>
          </p:cNvPr>
          <p:cNvSpPr txBox="1"/>
          <p:nvPr/>
        </p:nvSpPr>
        <p:spPr>
          <a:xfrm>
            <a:off x="7560083" y="1646302"/>
            <a:ext cx="4161638" cy="523220"/>
          </a:xfrm>
          <a:prstGeom prst="rect">
            <a:avLst/>
          </a:prstGeom>
          <a:noFill/>
        </p:spPr>
        <p:txBody>
          <a:bodyPr wrap="square" rtlCol="0">
            <a:spAutoFit/>
          </a:bodyPr>
          <a:lstStyle/>
          <a:p>
            <a:pPr algn="r"/>
            <a:r>
              <a:rPr lang="en-US" sz="1400" dirty="0">
                <a:latin typeface="Helvetica Neue Light" panose="02000403000000020004" pitchFamily="2" charset="0"/>
                <a:ea typeface="Helvetica Neue Light" panose="02000403000000020004" pitchFamily="2" charset="0"/>
              </a:rPr>
              <a:t>If you have more than one dataset loaded in your Global Environment, you can select them here</a:t>
            </a:r>
          </a:p>
        </p:txBody>
      </p:sp>
      <p:sp>
        <p:nvSpPr>
          <p:cNvPr id="31" name="Rounded Rectangle 30">
            <a:extLst>
              <a:ext uri="{FF2B5EF4-FFF2-40B4-BE49-F238E27FC236}">
                <a16:creationId xmlns:a16="http://schemas.microsoft.com/office/drawing/2014/main" id="{C28318AA-F5B7-674D-933E-C41BC47FFBAF}"/>
              </a:ext>
            </a:extLst>
          </p:cNvPr>
          <p:cNvSpPr/>
          <p:nvPr/>
        </p:nvSpPr>
        <p:spPr>
          <a:xfrm>
            <a:off x="4680672" y="1124376"/>
            <a:ext cx="284764" cy="259195"/>
          </a:xfrm>
          <a:prstGeom prst="roundRect">
            <a:avLst>
              <a:gd name="adj" fmla="val 3112"/>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7C54C63-9948-114B-B3C3-5E262E572F0E}"/>
              </a:ext>
            </a:extLst>
          </p:cNvPr>
          <p:cNvSpPr txBox="1"/>
          <p:nvPr/>
        </p:nvSpPr>
        <p:spPr>
          <a:xfrm>
            <a:off x="4985608" y="1590083"/>
            <a:ext cx="1656482" cy="307777"/>
          </a:xfrm>
          <a:prstGeom prst="rect">
            <a:avLst/>
          </a:prstGeom>
          <a:noFill/>
        </p:spPr>
        <p:txBody>
          <a:bodyPr wrap="square" rtlCol="0">
            <a:spAutoFit/>
          </a:bodyPr>
          <a:lstStyle/>
          <a:p>
            <a:r>
              <a:rPr lang="en-US" sz="1400" dirty="0">
                <a:latin typeface="Helvetica Neue Light" panose="02000403000000020004" pitchFamily="2" charset="0"/>
                <a:ea typeface="Helvetica Neue Light" panose="02000403000000020004" pitchFamily="2" charset="0"/>
              </a:rPr>
              <a:t>Hide/show sidebar</a:t>
            </a:r>
          </a:p>
        </p:txBody>
      </p:sp>
      <p:sp>
        <p:nvSpPr>
          <p:cNvPr id="8" name="TextBox 7">
            <a:extLst>
              <a:ext uri="{FF2B5EF4-FFF2-40B4-BE49-F238E27FC236}">
                <a16:creationId xmlns:a16="http://schemas.microsoft.com/office/drawing/2014/main" id="{CD7ACFC2-5537-AE40-A221-B35664DB3B5E}"/>
              </a:ext>
            </a:extLst>
          </p:cNvPr>
          <p:cNvSpPr txBox="1"/>
          <p:nvPr/>
        </p:nvSpPr>
        <p:spPr>
          <a:xfrm>
            <a:off x="6000672" y="5474297"/>
            <a:ext cx="3795510" cy="523220"/>
          </a:xfrm>
          <a:prstGeom prst="rect">
            <a:avLst/>
          </a:prstGeom>
          <a:noFill/>
        </p:spPr>
        <p:txBody>
          <a:bodyPr wrap="square" rtlCol="0">
            <a:spAutoFit/>
          </a:bodyPr>
          <a:lstStyle/>
          <a:p>
            <a:r>
              <a:rPr lang="en-US" sz="1400" dirty="0">
                <a:latin typeface="Helvetica Neue Light" panose="02000403000000020004" pitchFamily="2" charset="0"/>
                <a:ea typeface="Helvetica Neue Light" panose="02000403000000020004" pitchFamily="2" charset="0"/>
              </a:rPr>
              <a:t>Applies the selected filter to charts and maps</a:t>
            </a:r>
          </a:p>
          <a:p>
            <a:r>
              <a:rPr lang="en-US" sz="1400" dirty="0">
                <a:latin typeface="Helvetica Neue Light" panose="02000403000000020004" pitchFamily="2" charset="0"/>
                <a:ea typeface="Helvetica Neue Light" panose="02000403000000020004" pitchFamily="2" charset="0"/>
              </a:rPr>
              <a:t>Combine filters with logical operators</a:t>
            </a:r>
          </a:p>
        </p:txBody>
      </p:sp>
      <p:cxnSp>
        <p:nvCxnSpPr>
          <p:cNvPr id="10" name="Straight Arrow Connector 9">
            <a:extLst>
              <a:ext uri="{FF2B5EF4-FFF2-40B4-BE49-F238E27FC236}">
                <a16:creationId xmlns:a16="http://schemas.microsoft.com/office/drawing/2014/main" id="{C6057758-3FB1-5F4A-9444-7C9F8BD98863}"/>
              </a:ext>
            </a:extLst>
          </p:cNvPr>
          <p:cNvCxnSpPr>
            <a:cxnSpLocks/>
            <a:stCxn id="8" idx="1"/>
            <a:endCxn id="6" idx="3"/>
          </p:cNvCxnSpPr>
          <p:nvPr/>
        </p:nvCxnSpPr>
        <p:spPr>
          <a:xfrm flipH="1" flipV="1">
            <a:off x="4656465" y="5506254"/>
            <a:ext cx="1344207" cy="229653"/>
          </a:xfrm>
          <a:prstGeom prst="straightConnector1">
            <a:avLst/>
          </a:prstGeom>
          <a:ln w="25400">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B49059C-6C35-3A4F-9F53-9CC9F019F2E5}"/>
              </a:ext>
            </a:extLst>
          </p:cNvPr>
          <p:cNvSpPr txBox="1"/>
          <p:nvPr/>
        </p:nvSpPr>
        <p:spPr>
          <a:xfrm>
            <a:off x="511288" y="2982663"/>
            <a:ext cx="1965259" cy="738664"/>
          </a:xfrm>
          <a:prstGeom prst="rect">
            <a:avLst/>
          </a:prstGeom>
          <a:noFill/>
        </p:spPr>
        <p:txBody>
          <a:bodyPr wrap="square" rtlCol="0">
            <a:spAutoFit/>
          </a:bodyPr>
          <a:lstStyle/>
          <a:p>
            <a:pPr algn="r"/>
            <a:r>
              <a:rPr lang="en-US" sz="1400" dirty="0">
                <a:latin typeface="Helvetica Neue Light" panose="02000403000000020004" pitchFamily="2" charset="0"/>
                <a:ea typeface="Helvetica Neue Light" panose="02000403000000020004" pitchFamily="2" charset="0"/>
              </a:rPr>
              <a:t>Select the response and weight you want to plot/map/model</a:t>
            </a:r>
          </a:p>
        </p:txBody>
      </p:sp>
      <p:sp>
        <p:nvSpPr>
          <p:cNvPr id="42" name="Rounded Rectangle 41">
            <a:extLst>
              <a:ext uri="{FF2B5EF4-FFF2-40B4-BE49-F238E27FC236}">
                <a16:creationId xmlns:a16="http://schemas.microsoft.com/office/drawing/2014/main" id="{E9B8C9D8-1660-144F-A705-789C748B0DFF}"/>
              </a:ext>
            </a:extLst>
          </p:cNvPr>
          <p:cNvSpPr/>
          <p:nvPr/>
        </p:nvSpPr>
        <p:spPr>
          <a:xfrm>
            <a:off x="3163570" y="2518766"/>
            <a:ext cx="1492894" cy="848133"/>
          </a:xfrm>
          <a:prstGeom prst="roundRect">
            <a:avLst>
              <a:gd name="adj" fmla="val 3112"/>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120870FE-A50C-DE47-8C05-FB513616C203}"/>
              </a:ext>
            </a:extLst>
          </p:cNvPr>
          <p:cNvSpPr txBox="1"/>
          <p:nvPr/>
        </p:nvSpPr>
        <p:spPr>
          <a:xfrm>
            <a:off x="144507" y="4671345"/>
            <a:ext cx="2514576" cy="738664"/>
          </a:xfrm>
          <a:prstGeom prst="rect">
            <a:avLst/>
          </a:prstGeom>
          <a:noFill/>
        </p:spPr>
        <p:txBody>
          <a:bodyPr wrap="square" rtlCol="0">
            <a:spAutoFit/>
          </a:bodyPr>
          <a:lstStyle/>
          <a:p>
            <a:pPr algn="r"/>
            <a:r>
              <a:rPr lang="en-US" sz="1400" dirty="0">
                <a:latin typeface="Helvetica Neue Light" panose="02000403000000020004" pitchFamily="2" charset="0"/>
                <a:ea typeface="Helvetica Neue Light" panose="02000403000000020004" pitchFamily="2" charset="0"/>
              </a:rPr>
              <a:t>Select a KPI (will update the response and weight automatically)</a:t>
            </a:r>
          </a:p>
        </p:txBody>
      </p:sp>
      <p:cxnSp>
        <p:nvCxnSpPr>
          <p:cNvPr id="45" name="Straight Arrow Connector 44">
            <a:extLst>
              <a:ext uri="{FF2B5EF4-FFF2-40B4-BE49-F238E27FC236}">
                <a16:creationId xmlns:a16="http://schemas.microsoft.com/office/drawing/2014/main" id="{3266E53B-BEEF-0F48-8333-CDD547D3F0C2}"/>
              </a:ext>
            </a:extLst>
          </p:cNvPr>
          <p:cNvCxnSpPr>
            <a:cxnSpLocks/>
            <a:stCxn id="39" idx="3"/>
            <a:endCxn id="42" idx="1"/>
          </p:cNvCxnSpPr>
          <p:nvPr/>
        </p:nvCxnSpPr>
        <p:spPr>
          <a:xfrm flipV="1">
            <a:off x="2476547" y="2942833"/>
            <a:ext cx="687023" cy="409162"/>
          </a:xfrm>
          <a:prstGeom prst="straightConnector1">
            <a:avLst/>
          </a:prstGeom>
          <a:ln w="25400">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BF523E9-A2A0-7046-AB7A-EA24C6292F81}"/>
              </a:ext>
            </a:extLst>
          </p:cNvPr>
          <p:cNvCxnSpPr>
            <a:cxnSpLocks/>
            <a:stCxn id="44" idx="3"/>
            <a:endCxn id="12" idx="1"/>
          </p:cNvCxnSpPr>
          <p:nvPr/>
        </p:nvCxnSpPr>
        <p:spPr>
          <a:xfrm flipV="1">
            <a:off x="2659083" y="4113970"/>
            <a:ext cx="504487" cy="926707"/>
          </a:xfrm>
          <a:prstGeom prst="straightConnector1">
            <a:avLst/>
          </a:prstGeom>
          <a:ln w="25400">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7AB3723-7B4D-B944-84F1-6753CF915BF0}"/>
              </a:ext>
            </a:extLst>
          </p:cNvPr>
          <p:cNvCxnSpPr>
            <a:cxnSpLocks/>
            <a:stCxn id="32" idx="0"/>
          </p:cNvCxnSpPr>
          <p:nvPr/>
        </p:nvCxnSpPr>
        <p:spPr>
          <a:xfrm flipH="1" flipV="1">
            <a:off x="4985608" y="1398441"/>
            <a:ext cx="828241" cy="191642"/>
          </a:xfrm>
          <a:prstGeom prst="straightConnector1">
            <a:avLst/>
          </a:prstGeom>
          <a:ln w="25400">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F46608B-3A9E-FE43-AAF2-8786DB479083}"/>
              </a:ext>
            </a:extLst>
          </p:cNvPr>
          <p:cNvCxnSpPr>
            <a:cxnSpLocks/>
            <a:stCxn id="30" idx="0"/>
            <a:endCxn id="29" idx="2"/>
          </p:cNvCxnSpPr>
          <p:nvPr/>
        </p:nvCxnSpPr>
        <p:spPr>
          <a:xfrm flipV="1">
            <a:off x="9640902" y="1403594"/>
            <a:ext cx="655481" cy="242708"/>
          </a:xfrm>
          <a:prstGeom prst="straightConnector1">
            <a:avLst/>
          </a:prstGeom>
          <a:ln w="25400">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9A3243C-F66F-B14F-BB99-35D09BA150ED}"/>
              </a:ext>
            </a:extLst>
          </p:cNvPr>
          <p:cNvCxnSpPr>
            <a:cxnSpLocks/>
            <a:stCxn id="24" idx="0"/>
            <a:endCxn id="23" idx="2"/>
          </p:cNvCxnSpPr>
          <p:nvPr/>
        </p:nvCxnSpPr>
        <p:spPr>
          <a:xfrm flipV="1">
            <a:off x="7115354" y="1403594"/>
            <a:ext cx="613099" cy="1296687"/>
          </a:xfrm>
          <a:prstGeom prst="straightConnector1">
            <a:avLst/>
          </a:prstGeom>
          <a:ln w="25400">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95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2" grpId="0" animBg="1"/>
      <p:bldP spid="23" grpId="0" animBg="1"/>
      <p:bldP spid="24" grpId="0"/>
      <p:bldP spid="25" grpId="0" animBg="1"/>
      <p:bldP spid="29" grpId="0" animBg="1"/>
      <p:bldP spid="30" grpId="0"/>
      <p:bldP spid="31" grpId="0" animBg="1"/>
      <p:bldP spid="32" grpId="0"/>
      <p:bldP spid="8" grpId="0"/>
      <p:bldP spid="39" grpId="0"/>
      <p:bldP spid="42" grpId="0" animBg="1"/>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F2BFDE6-6242-0C4E-9176-4A3188F8D5EA}"/>
              </a:ext>
            </a:extLst>
          </p:cNvPr>
          <p:cNvSpPr>
            <a:spLocks noGrp="1"/>
          </p:cNvSpPr>
          <p:nvPr>
            <p:ph type="sldNum" sz="quarter" idx="12"/>
          </p:nvPr>
        </p:nvSpPr>
        <p:spPr/>
        <p:txBody>
          <a:bodyPr/>
          <a:lstStyle/>
          <a:p>
            <a:fld id="{C83DB476-1AE2-4248-99F8-67D35D86A992}" type="slidenum">
              <a:rPr lang="en-US" smtClean="0"/>
              <a:pPr/>
              <a:t>7</a:t>
            </a:fld>
            <a:endParaRPr lang="en-US" dirty="0"/>
          </a:p>
        </p:txBody>
      </p:sp>
      <p:sp>
        <p:nvSpPr>
          <p:cNvPr id="7" name="Title 1">
            <a:extLst>
              <a:ext uri="{FF2B5EF4-FFF2-40B4-BE49-F238E27FC236}">
                <a16:creationId xmlns:a16="http://schemas.microsoft.com/office/drawing/2014/main" id="{8E662AB1-DE3C-BE4D-839A-E7A40BBCCE9C}"/>
              </a:ext>
            </a:extLst>
          </p:cNvPr>
          <p:cNvSpPr>
            <a:spLocks noGrp="1"/>
          </p:cNvSpPr>
          <p:nvPr>
            <p:ph type="title"/>
          </p:nvPr>
        </p:nvSpPr>
        <p:spPr>
          <a:xfrm>
            <a:off x="838200" y="468157"/>
            <a:ext cx="10515600" cy="729579"/>
          </a:xfrm>
        </p:spPr>
        <p:txBody>
          <a:bodyPr>
            <a:normAutofit/>
          </a:bodyPr>
          <a:lstStyle/>
          <a:p>
            <a:r>
              <a:rPr lang="en-US" sz="3200" dirty="0">
                <a:latin typeface="Helvetica Neue Light" panose="02000403000000020004" pitchFamily="2" charset="0"/>
                <a:ea typeface="Helvetica Neue Light" panose="02000403000000020004" pitchFamily="2" charset="0"/>
              </a:rPr>
              <a:t>3. lucidum controls – DataR</a:t>
            </a:r>
          </a:p>
        </p:txBody>
      </p:sp>
      <p:pic>
        <p:nvPicPr>
          <p:cNvPr id="2" name="Picture 1">
            <a:extLst>
              <a:ext uri="{FF2B5EF4-FFF2-40B4-BE49-F238E27FC236}">
                <a16:creationId xmlns:a16="http://schemas.microsoft.com/office/drawing/2014/main" id="{24B3425E-C9A8-9046-9A98-5F35E83786BA}"/>
              </a:ext>
            </a:extLst>
          </p:cNvPr>
          <p:cNvPicPr>
            <a:picLocks noChangeAspect="1"/>
          </p:cNvPicPr>
          <p:nvPr/>
        </p:nvPicPr>
        <p:blipFill>
          <a:blip r:embed="rId2"/>
          <a:stretch>
            <a:fillRect/>
          </a:stretch>
        </p:blipFill>
        <p:spPr>
          <a:xfrm>
            <a:off x="838199" y="1341242"/>
            <a:ext cx="9663709" cy="729579"/>
          </a:xfrm>
          <a:prstGeom prst="rect">
            <a:avLst/>
          </a:prstGeom>
        </p:spPr>
      </p:pic>
      <p:sp>
        <p:nvSpPr>
          <p:cNvPr id="8" name="Content Placeholder 9">
            <a:extLst>
              <a:ext uri="{FF2B5EF4-FFF2-40B4-BE49-F238E27FC236}">
                <a16:creationId xmlns:a16="http://schemas.microsoft.com/office/drawing/2014/main" id="{7FC06F5E-8EBA-F14E-A6D4-0F2FE61CD513}"/>
              </a:ext>
            </a:extLst>
          </p:cNvPr>
          <p:cNvSpPr>
            <a:spLocks noGrp="1"/>
          </p:cNvSpPr>
          <p:nvPr>
            <p:ph idx="1"/>
          </p:nvPr>
        </p:nvSpPr>
        <p:spPr>
          <a:xfrm>
            <a:off x="835958" y="2519901"/>
            <a:ext cx="9993407" cy="3656310"/>
          </a:xfrm>
        </p:spPr>
        <p:txBody>
          <a:bodyPr>
            <a:noAutofit/>
          </a:bodyPr>
          <a:lstStyle/>
          <a:p>
            <a:pPr marL="0" indent="0">
              <a:spcBef>
                <a:spcPts val="0"/>
              </a:spcBef>
              <a:spcAft>
                <a:spcPts val="2400"/>
              </a:spcAft>
              <a:buNone/>
            </a:pPr>
            <a:r>
              <a:rPr lang="en-US" sz="1800" b="1" dirty="0">
                <a:latin typeface="Helvetica Neue Light" panose="02000403000000020004" pitchFamily="2" charset="0"/>
                <a:ea typeface="Helvetica Neue Light" panose="02000403000000020004" pitchFamily="2" charset="0"/>
              </a:rPr>
              <a:t>Dataset viewer </a:t>
            </a:r>
            <a:r>
              <a:rPr lang="en-US" sz="1800" dirty="0">
                <a:latin typeface="Helvetica Neue Light" panose="02000403000000020004" pitchFamily="2" charset="0"/>
                <a:ea typeface="Helvetica Neue Light" panose="02000403000000020004" pitchFamily="2" charset="0"/>
              </a:rPr>
              <a:t>– view head/sample of dataset in the browser</a:t>
            </a:r>
          </a:p>
          <a:p>
            <a:pPr marL="0" indent="0">
              <a:spcBef>
                <a:spcPts val="0"/>
              </a:spcBef>
              <a:spcAft>
                <a:spcPts val="2400"/>
              </a:spcAft>
              <a:buNone/>
            </a:pPr>
            <a:r>
              <a:rPr lang="en-US" sz="1800" b="1" dirty="0">
                <a:latin typeface="Helvetica Neue Light" panose="02000403000000020004" pitchFamily="2" charset="0"/>
                <a:ea typeface="Helvetica Neue Light" panose="02000403000000020004" pitchFamily="2" charset="0"/>
              </a:rPr>
              <a:t>Dataset summary </a:t>
            </a:r>
            <a:r>
              <a:rPr lang="en-US" sz="1800" dirty="0">
                <a:latin typeface="Helvetica Neue Light" panose="02000403000000020004" pitchFamily="2" charset="0"/>
                <a:ea typeface="Helvetica Neue Light" panose="02000403000000020004" pitchFamily="2" charset="0"/>
              </a:rPr>
              <a:t>– column types, min, max, mean, NA count, percentiles, frequencies</a:t>
            </a:r>
          </a:p>
          <a:p>
            <a:pPr marL="0" indent="0">
              <a:spcBef>
                <a:spcPts val="0"/>
              </a:spcBef>
              <a:spcAft>
                <a:spcPts val="2400"/>
              </a:spcAft>
              <a:buNone/>
            </a:pPr>
            <a:r>
              <a:rPr lang="en-US" sz="1800" b="1" dirty="0">
                <a:latin typeface="Helvetica Neue Light" panose="02000403000000020004" pitchFamily="2" charset="0"/>
                <a:ea typeface="Helvetica Neue Light" panose="02000403000000020004" pitchFamily="2" charset="0"/>
              </a:rPr>
              <a:t>KPI specification </a:t>
            </a:r>
            <a:r>
              <a:rPr lang="en-US" sz="1800" dirty="0">
                <a:latin typeface="Helvetica Neue Light" panose="02000403000000020004" pitchFamily="2" charset="0"/>
                <a:ea typeface="Helvetica Neue Light" panose="02000403000000020004" pitchFamily="2" charset="0"/>
              </a:rPr>
              <a:t>– create, edit and save a KPI specification</a:t>
            </a:r>
          </a:p>
          <a:p>
            <a:pPr marL="0" indent="0">
              <a:spcBef>
                <a:spcPts val="0"/>
              </a:spcBef>
              <a:spcAft>
                <a:spcPts val="2400"/>
              </a:spcAft>
              <a:buNone/>
            </a:pPr>
            <a:r>
              <a:rPr lang="en-US" sz="1800" b="1" dirty="0">
                <a:latin typeface="Helvetica Neue Light" panose="02000403000000020004" pitchFamily="2" charset="0"/>
                <a:ea typeface="Helvetica Neue Light" panose="02000403000000020004" pitchFamily="2" charset="0"/>
              </a:rPr>
              <a:t>Filter specification </a:t>
            </a:r>
            <a:r>
              <a:rPr lang="en-US" sz="1800" dirty="0">
                <a:latin typeface="Helvetica Neue Light" panose="02000403000000020004" pitchFamily="2" charset="0"/>
                <a:ea typeface="Helvetica Neue Light" panose="02000403000000020004" pitchFamily="2" charset="0"/>
              </a:rPr>
              <a:t>– create, edit and save a filter specification</a:t>
            </a:r>
          </a:p>
          <a:p>
            <a:pPr marL="0" indent="0">
              <a:spcBef>
                <a:spcPts val="0"/>
              </a:spcBef>
              <a:spcAft>
                <a:spcPts val="2400"/>
              </a:spcAft>
              <a:buNone/>
            </a:pPr>
            <a:r>
              <a:rPr lang="en-US" sz="1800" b="1" dirty="0">
                <a:latin typeface="Helvetica Neue Light" panose="02000403000000020004" pitchFamily="2" charset="0"/>
                <a:ea typeface="Helvetica Neue Light" panose="02000403000000020004" pitchFamily="2" charset="0"/>
              </a:rPr>
              <a:t>Feature specification </a:t>
            </a:r>
            <a:r>
              <a:rPr lang="en-US" sz="1800" dirty="0">
                <a:latin typeface="Helvetica Neue Light" panose="02000403000000020004" pitchFamily="2" charset="0"/>
                <a:ea typeface="Helvetica Neue Light" panose="02000403000000020004" pitchFamily="2" charset="0"/>
              </a:rPr>
              <a:t>– create, edit and save a feature specification</a:t>
            </a:r>
          </a:p>
          <a:p>
            <a:pPr marL="0" indent="0">
              <a:spcBef>
                <a:spcPts val="0"/>
              </a:spcBef>
              <a:spcAft>
                <a:spcPts val="2400"/>
              </a:spcAft>
              <a:buNone/>
            </a:pPr>
            <a:r>
              <a:rPr lang="en-US" sz="1800" b="1" dirty="0">
                <a:latin typeface="Helvetica Neue Light" panose="02000403000000020004" pitchFamily="2" charset="0"/>
                <a:ea typeface="Helvetica Neue Light" panose="02000403000000020004" pitchFamily="2" charset="0"/>
              </a:rPr>
              <a:t>shinyAce</a:t>
            </a:r>
            <a:r>
              <a:rPr lang="en-US" sz="1800" dirty="0">
                <a:latin typeface="Helvetica Neue Light" panose="02000403000000020004" pitchFamily="2" charset="0"/>
                <a:ea typeface="Helvetica Neue Light" panose="02000403000000020004" pitchFamily="2" charset="0"/>
              </a:rPr>
              <a:t> – run R commands/functions within the app</a:t>
            </a:r>
          </a:p>
        </p:txBody>
      </p:sp>
    </p:spTree>
    <p:extLst>
      <p:ext uri="{BB962C8B-B14F-4D97-AF65-F5344CB8AC3E}">
        <p14:creationId xmlns:p14="http://schemas.microsoft.com/office/powerpoint/2010/main" val="1680347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F96CF3F-1B6C-9441-9567-A4EF5D58E5C3}"/>
              </a:ext>
            </a:extLst>
          </p:cNvPr>
          <p:cNvPicPr>
            <a:picLocks noChangeAspect="1"/>
          </p:cNvPicPr>
          <p:nvPr/>
        </p:nvPicPr>
        <p:blipFill>
          <a:blip r:embed="rId2"/>
          <a:stretch>
            <a:fillRect/>
          </a:stretch>
        </p:blipFill>
        <p:spPr>
          <a:xfrm>
            <a:off x="1342902" y="1145888"/>
            <a:ext cx="8455306" cy="5291565"/>
          </a:xfrm>
          <a:prstGeom prst="rect">
            <a:avLst/>
          </a:prstGeom>
        </p:spPr>
      </p:pic>
      <p:sp>
        <p:nvSpPr>
          <p:cNvPr id="5" name="Slide Number Placeholder 4">
            <a:extLst>
              <a:ext uri="{FF2B5EF4-FFF2-40B4-BE49-F238E27FC236}">
                <a16:creationId xmlns:a16="http://schemas.microsoft.com/office/drawing/2014/main" id="{CF2BFDE6-6242-0C4E-9176-4A3188F8D5EA}"/>
              </a:ext>
            </a:extLst>
          </p:cNvPr>
          <p:cNvSpPr>
            <a:spLocks noGrp="1"/>
          </p:cNvSpPr>
          <p:nvPr>
            <p:ph type="sldNum" sz="quarter" idx="12"/>
          </p:nvPr>
        </p:nvSpPr>
        <p:spPr/>
        <p:txBody>
          <a:bodyPr/>
          <a:lstStyle/>
          <a:p>
            <a:fld id="{C83DB476-1AE2-4248-99F8-67D35D86A992}" type="slidenum">
              <a:rPr lang="en-US" smtClean="0"/>
              <a:pPr/>
              <a:t>8</a:t>
            </a:fld>
            <a:endParaRPr lang="en-US" dirty="0"/>
          </a:p>
        </p:txBody>
      </p:sp>
      <p:sp>
        <p:nvSpPr>
          <p:cNvPr id="6" name="Title 1">
            <a:extLst>
              <a:ext uri="{FF2B5EF4-FFF2-40B4-BE49-F238E27FC236}">
                <a16:creationId xmlns:a16="http://schemas.microsoft.com/office/drawing/2014/main" id="{4E234723-1C0A-2B47-8DC9-F2961BC65F5C}"/>
              </a:ext>
            </a:extLst>
          </p:cNvPr>
          <p:cNvSpPr>
            <a:spLocks noGrp="1"/>
          </p:cNvSpPr>
          <p:nvPr>
            <p:ph type="title"/>
          </p:nvPr>
        </p:nvSpPr>
        <p:spPr>
          <a:xfrm>
            <a:off x="838200" y="468157"/>
            <a:ext cx="10515600" cy="729579"/>
          </a:xfrm>
        </p:spPr>
        <p:txBody>
          <a:bodyPr>
            <a:normAutofit/>
          </a:bodyPr>
          <a:lstStyle/>
          <a:p>
            <a:r>
              <a:rPr lang="en-US" sz="3200" dirty="0">
                <a:latin typeface="Helvetica Neue Light" panose="02000403000000020004" pitchFamily="2" charset="0"/>
                <a:ea typeface="Helvetica Neue Light" panose="02000403000000020004" pitchFamily="2" charset="0"/>
              </a:rPr>
              <a:t>3. lucidum controls – ChartaR</a:t>
            </a:r>
          </a:p>
        </p:txBody>
      </p:sp>
      <p:sp>
        <p:nvSpPr>
          <p:cNvPr id="9" name="TextBox 8">
            <a:extLst>
              <a:ext uri="{FF2B5EF4-FFF2-40B4-BE49-F238E27FC236}">
                <a16:creationId xmlns:a16="http://schemas.microsoft.com/office/drawing/2014/main" id="{F54AB603-9AEB-2B41-8D15-7715FD8306D8}"/>
              </a:ext>
            </a:extLst>
          </p:cNvPr>
          <p:cNvSpPr txBox="1"/>
          <p:nvPr/>
        </p:nvSpPr>
        <p:spPr>
          <a:xfrm>
            <a:off x="130939" y="2570892"/>
            <a:ext cx="1009406" cy="553998"/>
          </a:xfrm>
          <a:prstGeom prst="rect">
            <a:avLst/>
          </a:prstGeom>
          <a:noFill/>
        </p:spPr>
        <p:txBody>
          <a:bodyPr wrap="square" rtlCol="0">
            <a:spAutoFit/>
          </a:bodyPr>
          <a:lstStyle/>
          <a:p>
            <a:pPr algn="r"/>
            <a:r>
              <a:rPr lang="en-US" sz="1000" dirty="0">
                <a:latin typeface="Helvetica Neue Light" panose="02000403000000020004" pitchFamily="2" charset="0"/>
                <a:ea typeface="Helvetica Neue Light" panose="02000403000000020004" pitchFamily="2" charset="0"/>
              </a:rPr>
              <a:t>Selects feature to appear on the x-axis</a:t>
            </a:r>
          </a:p>
        </p:txBody>
      </p:sp>
      <p:sp>
        <p:nvSpPr>
          <p:cNvPr id="10" name="Rounded Rectangle 9">
            <a:extLst>
              <a:ext uri="{FF2B5EF4-FFF2-40B4-BE49-F238E27FC236}">
                <a16:creationId xmlns:a16="http://schemas.microsoft.com/office/drawing/2014/main" id="{C4493B8E-9C93-D749-AB7D-08B89522A16F}"/>
              </a:ext>
            </a:extLst>
          </p:cNvPr>
          <p:cNvSpPr/>
          <p:nvPr/>
        </p:nvSpPr>
        <p:spPr>
          <a:xfrm>
            <a:off x="1381007" y="1831853"/>
            <a:ext cx="2025569" cy="2225074"/>
          </a:xfrm>
          <a:prstGeom prst="roundRect">
            <a:avLst>
              <a:gd name="adj" fmla="val 1112"/>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72FA411E-108A-3B4D-8609-9B47F71BD7EA}"/>
              </a:ext>
            </a:extLst>
          </p:cNvPr>
          <p:cNvCxnSpPr>
            <a:cxnSpLocks/>
            <a:stCxn id="9" idx="3"/>
            <a:endCxn id="10" idx="1"/>
          </p:cNvCxnSpPr>
          <p:nvPr/>
        </p:nvCxnSpPr>
        <p:spPr>
          <a:xfrm>
            <a:off x="1140345" y="2847891"/>
            <a:ext cx="240662" cy="96499"/>
          </a:xfrm>
          <a:prstGeom prst="straightConnector1">
            <a:avLst/>
          </a:prstGeom>
          <a:ln w="25400">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F53E3AC0-4959-3B47-9CE4-AB5667003422}"/>
              </a:ext>
            </a:extLst>
          </p:cNvPr>
          <p:cNvSpPr/>
          <p:nvPr/>
        </p:nvSpPr>
        <p:spPr>
          <a:xfrm>
            <a:off x="1381007" y="4091649"/>
            <a:ext cx="2025569" cy="2083443"/>
          </a:xfrm>
          <a:prstGeom prst="roundRect">
            <a:avLst>
              <a:gd name="adj" fmla="val 1112"/>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4824441-EF16-E140-913E-4B399EFEFDF5}"/>
              </a:ext>
            </a:extLst>
          </p:cNvPr>
          <p:cNvSpPr txBox="1"/>
          <p:nvPr/>
        </p:nvSpPr>
        <p:spPr>
          <a:xfrm>
            <a:off x="63661" y="4775045"/>
            <a:ext cx="1076684" cy="861774"/>
          </a:xfrm>
          <a:prstGeom prst="rect">
            <a:avLst/>
          </a:prstGeom>
          <a:noFill/>
        </p:spPr>
        <p:txBody>
          <a:bodyPr wrap="square" rtlCol="0">
            <a:spAutoFit/>
          </a:bodyPr>
          <a:lstStyle/>
          <a:p>
            <a:pPr algn="r"/>
            <a:r>
              <a:rPr lang="en-US" sz="1000" dirty="0">
                <a:latin typeface="Helvetica Neue Light" panose="02000403000000020004" pitchFamily="2" charset="0"/>
                <a:ea typeface="Helvetica Neue Light" panose="02000403000000020004" pitchFamily="2" charset="0"/>
              </a:rPr>
              <a:t>Selects column(s) to plot on y-axis alongside the response</a:t>
            </a:r>
          </a:p>
        </p:txBody>
      </p:sp>
      <p:cxnSp>
        <p:nvCxnSpPr>
          <p:cNvPr id="23" name="Straight Arrow Connector 22">
            <a:extLst>
              <a:ext uri="{FF2B5EF4-FFF2-40B4-BE49-F238E27FC236}">
                <a16:creationId xmlns:a16="http://schemas.microsoft.com/office/drawing/2014/main" id="{92F96370-FBCC-4444-B183-139CD96742B5}"/>
              </a:ext>
            </a:extLst>
          </p:cNvPr>
          <p:cNvCxnSpPr>
            <a:cxnSpLocks/>
            <a:stCxn id="22" idx="3"/>
          </p:cNvCxnSpPr>
          <p:nvPr/>
        </p:nvCxnSpPr>
        <p:spPr>
          <a:xfrm flipV="1">
            <a:off x="1140345" y="5133370"/>
            <a:ext cx="240662" cy="72562"/>
          </a:xfrm>
          <a:prstGeom prst="straightConnector1">
            <a:avLst/>
          </a:prstGeom>
          <a:ln w="25400">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4CC74A8-9EF9-6847-B949-24211C35C9DC}"/>
              </a:ext>
            </a:extLst>
          </p:cNvPr>
          <p:cNvSpPr txBox="1"/>
          <p:nvPr/>
        </p:nvSpPr>
        <p:spPr>
          <a:xfrm>
            <a:off x="97300" y="1530371"/>
            <a:ext cx="1009406" cy="707886"/>
          </a:xfrm>
          <a:prstGeom prst="rect">
            <a:avLst/>
          </a:prstGeom>
          <a:noFill/>
        </p:spPr>
        <p:txBody>
          <a:bodyPr wrap="square" rtlCol="0">
            <a:spAutoFit/>
          </a:bodyPr>
          <a:lstStyle/>
          <a:p>
            <a:pPr algn="r"/>
            <a:r>
              <a:rPr lang="en-US" sz="1000" dirty="0">
                <a:latin typeface="Helvetica Neue Light" panose="02000403000000020004" pitchFamily="2" charset="0"/>
                <a:ea typeface="Helvetica Neue Light" panose="02000403000000020004" pitchFamily="2" charset="0"/>
              </a:rPr>
              <a:t>Use these options to find features more quickly</a:t>
            </a:r>
          </a:p>
        </p:txBody>
      </p:sp>
      <p:sp>
        <p:nvSpPr>
          <p:cNvPr id="29" name="Rectangle 28">
            <a:extLst>
              <a:ext uri="{FF2B5EF4-FFF2-40B4-BE49-F238E27FC236}">
                <a16:creationId xmlns:a16="http://schemas.microsoft.com/office/drawing/2014/main" id="{547AD4E8-44DC-B94C-AD96-C55E972E0F84}"/>
              </a:ext>
            </a:extLst>
          </p:cNvPr>
          <p:cNvSpPr/>
          <p:nvPr/>
        </p:nvSpPr>
        <p:spPr>
          <a:xfrm>
            <a:off x="1423916" y="1992573"/>
            <a:ext cx="1951630" cy="445827"/>
          </a:xfrm>
          <a:prstGeom prst="rect">
            <a:avLst/>
          </a:pr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37192A16-3F1E-BB4E-B0CE-DD2ACF6CE699}"/>
              </a:ext>
            </a:extLst>
          </p:cNvPr>
          <p:cNvCxnSpPr>
            <a:cxnSpLocks/>
            <a:stCxn id="28" idx="3"/>
            <a:endCxn id="29" idx="1"/>
          </p:cNvCxnSpPr>
          <p:nvPr/>
        </p:nvCxnSpPr>
        <p:spPr>
          <a:xfrm>
            <a:off x="1106706" y="1884314"/>
            <a:ext cx="317210" cy="331173"/>
          </a:xfrm>
          <a:prstGeom prst="straightConnector1">
            <a:avLst/>
          </a:prstGeom>
          <a:ln w="25400">
            <a:solidFill>
              <a:srgbClr val="00B050"/>
            </a:solidFill>
            <a:prstDash val="sysDash"/>
            <a:tailEnd type="oval"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C1DDCBE-B55A-6E47-9830-BDEBD285FCEC}"/>
              </a:ext>
            </a:extLst>
          </p:cNvPr>
          <p:cNvSpPr txBox="1"/>
          <p:nvPr/>
        </p:nvSpPr>
        <p:spPr>
          <a:xfrm>
            <a:off x="9973725" y="1170716"/>
            <a:ext cx="1991059" cy="5270674"/>
          </a:xfrm>
          <a:prstGeom prst="rect">
            <a:avLst/>
          </a:prstGeom>
          <a:solidFill>
            <a:schemeClr val="bg1">
              <a:lumMod val="95000"/>
            </a:schemeClr>
          </a:solidFill>
        </p:spPr>
        <p:txBody>
          <a:bodyPr wrap="square" rtlCol="0">
            <a:spAutoFit/>
          </a:bodyPr>
          <a:lstStyle/>
          <a:p>
            <a:pPr>
              <a:spcBef>
                <a:spcPts val="900"/>
              </a:spcBef>
              <a:spcAft>
                <a:spcPts val="300"/>
              </a:spcAft>
            </a:pPr>
            <a:r>
              <a:rPr lang="en-US" sz="1000" b="1" dirty="0">
                <a:latin typeface="Helvetica Neue Light" panose="02000403000000020004" pitchFamily="2" charset="0"/>
                <a:ea typeface="Helvetica Neue Light" panose="02000403000000020004" pitchFamily="2" charset="0"/>
              </a:rPr>
              <a:t>x-axis sort order</a:t>
            </a:r>
          </a:p>
          <a:p>
            <a:pPr marL="93663" indent="-93663">
              <a:buFont typeface="Arial" panose="020B0604020202020204" pitchFamily="34" charset="0"/>
              <a:buChar char="•"/>
            </a:pPr>
            <a:r>
              <a:rPr lang="en-US" sz="800" dirty="0">
                <a:latin typeface="Helvetica Neue Light" panose="02000403000000020004" pitchFamily="2" charset="0"/>
                <a:ea typeface="Helvetica Neue Light" panose="02000403000000020004" pitchFamily="2" charset="0"/>
              </a:rPr>
              <a:t>A-Z: Alphabetical order</a:t>
            </a:r>
          </a:p>
          <a:p>
            <a:pPr marL="93663" indent="-93663">
              <a:buFont typeface="Arial" panose="020B0604020202020204" pitchFamily="34" charset="0"/>
              <a:buChar char="•"/>
            </a:pPr>
            <a:r>
              <a:rPr lang="en-US" sz="800" dirty="0">
                <a:latin typeface="Helvetica Neue Light" panose="02000403000000020004" pitchFamily="2" charset="0"/>
                <a:ea typeface="Helvetica Neue Light" panose="02000403000000020004" pitchFamily="2" charset="0"/>
              </a:rPr>
              <a:t>Wt: Descending weight</a:t>
            </a:r>
          </a:p>
          <a:p>
            <a:pPr marL="93663" indent="-93663">
              <a:buFont typeface="Arial" panose="020B0604020202020204" pitchFamily="34" charset="0"/>
              <a:buChar char="•"/>
            </a:pPr>
            <a:r>
              <a:rPr lang="en-US" sz="800" dirty="0">
                <a:latin typeface="Helvetica Neue Light" panose="02000403000000020004" pitchFamily="2" charset="0"/>
                <a:ea typeface="Helvetica Neue Light" panose="02000403000000020004" pitchFamily="2" charset="0"/>
              </a:rPr>
              <a:t>Act: Descending actual</a:t>
            </a:r>
          </a:p>
          <a:p>
            <a:pPr marL="93663" indent="-93663">
              <a:buFont typeface="Arial" panose="020B0604020202020204" pitchFamily="34" charset="0"/>
              <a:buChar char="•"/>
            </a:pPr>
            <a:r>
              <a:rPr lang="en-US" sz="800" dirty="0">
                <a:latin typeface="Helvetica Neue Light" panose="02000403000000020004" pitchFamily="2" charset="0"/>
                <a:ea typeface="Helvetica Neue Light" panose="02000403000000020004" pitchFamily="2" charset="0"/>
              </a:rPr>
              <a:t>Add: Descending additional</a:t>
            </a:r>
          </a:p>
          <a:p>
            <a:pPr marL="93663" indent="-93663">
              <a:buFont typeface="Arial" panose="020B0604020202020204" pitchFamily="34" charset="0"/>
              <a:buChar char="•"/>
            </a:pPr>
            <a:r>
              <a:rPr lang="en-US" sz="800" dirty="0">
                <a:latin typeface="Helvetica Neue Light" panose="02000403000000020004" pitchFamily="2" charset="0"/>
                <a:ea typeface="Helvetica Neue Light" panose="02000403000000020004" pitchFamily="2" charset="0"/>
              </a:rPr>
              <a:t>PD: Descending partial dependency</a:t>
            </a:r>
          </a:p>
          <a:p>
            <a:pPr>
              <a:spcBef>
                <a:spcPts val="900"/>
              </a:spcBef>
              <a:spcAft>
                <a:spcPts val="300"/>
              </a:spcAft>
            </a:pPr>
            <a:r>
              <a:rPr lang="en-US" sz="1000" b="1" dirty="0">
                <a:latin typeface="Helvetica Neue Light" panose="02000403000000020004" pitchFamily="2" charset="0"/>
                <a:ea typeface="Helvetica Neue Light" panose="02000403000000020004" pitchFamily="2" charset="0"/>
              </a:rPr>
              <a:t>Group low weights</a:t>
            </a:r>
          </a:p>
          <a:p>
            <a:pPr marL="93663" indent="-93663">
              <a:buFont typeface="Arial" panose="020B0604020202020204" pitchFamily="34" charset="0"/>
              <a:buChar char="•"/>
            </a:pPr>
            <a:r>
              <a:rPr lang="en-US" sz="800" dirty="0">
                <a:latin typeface="Helvetica Neue Light" panose="02000403000000020004" pitchFamily="2" charset="0"/>
                <a:ea typeface="Helvetica Neue Light" panose="02000403000000020004" pitchFamily="2" charset="0"/>
              </a:rPr>
              <a:t>Groups low weight/exposure levels into a single category called “X”</a:t>
            </a:r>
          </a:p>
          <a:p>
            <a:pPr>
              <a:spcBef>
                <a:spcPts val="900"/>
              </a:spcBef>
              <a:spcAft>
                <a:spcPts val="300"/>
              </a:spcAft>
            </a:pPr>
            <a:r>
              <a:rPr lang="en-US" sz="1000" b="1" dirty="0">
                <a:latin typeface="Helvetica Neue Light" panose="02000403000000020004" pitchFamily="2" charset="0"/>
                <a:ea typeface="Helvetica Neue Light" panose="02000403000000020004" pitchFamily="2" charset="0"/>
              </a:rPr>
              <a:t>Labels</a:t>
            </a:r>
          </a:p>
          <a:p>
            <a:pPr marL="93663" indent="-93663">
              <a:buFont typeface="Arial" panose="020B0604020202020204" pitchFamily="34" charset="0"/>
              <a:buChar char="•"/>
            </a:pPr>
            <a:r>
              <a:rPr lang="en-US" sz="800" dirty="0">
                <a:latin typeface="Helvetica Neue Light" panose="02000403000000020004" pitchFamily="2" charset="0"/>
                <a:ea typeface="Helvetica Neue Light" panose="02000403000000020004" pitchFamily="2" charset="0"/>
              </a:rPr>
              <a:t>Weight: Label blue weight bars</a:t>
            </a:r>
          </a:p>
          <a:p>
            <a:pPr marL="93663" indent="-93663">
              <a:buFont typeface="Arial" panose="020B0604020202020204" pitchFamily="34" charset="0"/>
              <a:buChar char="•"/>
            </a:pPr>
            <a:r>
              <a:rPr lang="en-US" sz="800" dirty="0">
                <a:latin typeface="Helvetica Neue Light" panose="02000403000000020004" pitchFamily="2" charset="0"/>
                <a:ea typeface="Helvetica Neue Light" panose="02000403000000020004" pitchFamily="2" charset="0"/>
              </a:rPr>
              <a:t>All: Label weight bars and response</a:t>
            </a:r>
          </a:p>
          <a:p>
            <a:pPr>
              <a:spcBef>
                <a:spcPts val="900"/>
              </a:spcBef>
              <a:spcAft>
                <a:spcPts val="300"/>
              </a:spcAft>
            </a:pPr>
            <a:r>
              <a:rPr lang="en-US" sz="1000" b="1" dirty="0">
                <a:latin typeface="Helvetica Neue Light" panose="02000403000000020004" pitchFamily="2" charset="0"/>
                <a:ea typeface="Helvetica Neue Light" panose="02000403000000020004" pitchFamily="2" charset="0"/>
              </a:rPr>
              <a:t>Banding</a:t>
            </a:r>
          </a:p>
          <a:p>
            <a:pPr marL="93663" indent="-93663">
              <a:buFont typeface="Arial" panose="020B0604020202020204" pitchFamily="34" charset="0"/>
              <a:buChar char="•"/>
            </a:pPr>
            <a:r>
              <a:rPr lang="en-US" sz="800" dirty="0">
                <a:latin typeface="Helvetica Neue Light" panose="02000403000000020004" pitchFamily="2" charset="0"/>
                <a:ea typeface="Helvetica Neue Light" panose="02000403000000020004" pitchFamily="2" charset="0"/>
              </a:rPr>
              <a:t>For numerical features applies the selected banding</a:t>
            </a:r>
          </a:p>
          <a:p>
            <a:pPr marL="93663" indent="-93663">
              <a:buFont typeface="Arial" panose="020B0604020202020204" pitchFamily="34" charset="0"/>
              <a:buChar char="•"/>
            </a:pPr>
            <a:r>
              <a:rPr lang="en-US" sz="800" dirty="0">
                <a:latin typeface="Helvetica Neue Light" panose="02000403000000020004" pitchFamily="2" charset="0"/>
                <a:ea typeface="Helvetica Neue Light" panose="02000403000000020004" pitchFamily="2" charset="0"/>
              </a:rPr>
              <a:t>For dates bands by day, week, month, quarter or year</a:t>
            </a:r>
          </a:p>
          <a:p>
            <a:pPr>
              <a:spcBef>
                <a:spcPts val="900"/>
              </a:spcBef>
              <a:spcAft>
                <a:spcPts val="300"/>
              </a:spcAft>
            </a:pPr>
            <a:r>
              <a:rPr lang="en-US" sz="1000" b="1" dirty="0">
                <a:latin typeface="Helvetica Neue Light" panose="02000403000000020004" pitchFamily="2" charset="0"/>
                <a:ea typeface="Helvetica Neue Light" panose="02000403000000020004" pitchFamily="2" charset="0"/>
              </a:rPr>
              <a:t>Error bars</a:t>
            </a:r>
          </a:p>
          <a:p>
            <a:pPr marL="93663" indent="-93663">
              <a:buFont typeface="Arial" panose="020B0604020202020204" pitchFamily="34" charset="0"/>
              <a:buChar char="•"/>
            </a:pPr>
            <a:r>
              <a:rPr lang="en-US" sz="800" dirty="0">
                <a:latin typeface="Helvetica Neue Light" panose="02000403000000020004" pitchFamily="2" charset="0"/>
                <a:ea typeface="Helvetica Neue Light" panose="02000403000000020004" pitchFamily="2" charset="0"/>
              </a:rPr>
              <a:t>For GLM’s only, applies error bars with the selected confidence interval around the GLM prediction</a:t>
            </a:r>
          </a:p>
          <a:p>
            <a:pPr>
              <a:spcBef>
                <a:spcPts val="900"/>
              </a:spcBef>
              <a:spcAft>
                <a:spcPts val="300"/>
              </a:spcAft>
            </a:pPr>
            <a:r>
              <a:rPr lang="en-US" sz="1000" b="1" dirty="0">
                <a:latin typeface="Helvetica Neue Light" panose="02000403000000020004" pitchFamily="2" charset="0"/>
                <a:ea typeface="Helvetica Neue Light" panose="02000403000000020004" pitchFamily="2" charset="0"/>
              </a:rPr>
              <a:t>Partial dependencies</a:t>
            </a:r>
          </a:p>
          <a:p>
            <a:pPr marL="93663" indent="-93663">
              <a:buFont typeface="Arial" panose="020B0604020202020204" pitchFamily="34" charset="0"/>
              <a:buChar char="•"/>
            </a:pPr>
            <a:r>
              <a:rPr lang="en-US" sz="800" dirty="0">
                <a:latin typeface="Helvetica Neue Light" panose="02000403000000020004" pitchFamily="2" charset="0"/>
                <a:ea typeface="Helvetica Neue Light" panose="02000403000000020004" pitchFamily="2" charset="0"/>
              </a:rPr>
              <a:t>Shows the average linear predictor (GLM) or percentiles of the SHAP values (GBM)</a:t>
            </a:r>
          </a:p>
          <a:p>
            <a:pPr>
              <a:spcBef>
                <a:spcPts val="900"/>
              </a:spcBef>
              <a:spcAft>
                <a:spcPts val="300"/>
              </a:spcAft>
            </a:pPr>
            <a:r>
              <a:rPr lang="en-US" sz="1000" b="1" dirty="0">
                <a:latin typeface="Helvetica Neue Light" panose="02000403000000020004" pitchFamily="2" charset="0"/>
                <a:ea typeface="Helvetica Neue Light" panose="02000403000000020004" pitchFamily="2" charset="0"/>
              </a:rPr>
              <a:t>Response</a:t>
            </a:r>
          </a:p>
          <a:p>
            <a:pPr marL="93663" indent="-93663">
              <a:buFont typeface="Arial" panose="020B0604020202020204" pitchFamily="34" charset="0"/>
              <a:buChar char="•"/>
            </a:pPr>
            <a:r>
              <a:rPr lang="en-US" sz="800" dirty="0">
                <a:latin typeface="Helvetica Neue Light" panose="02000403000000020004" pitchFamily="2" charset="0"/>
                <a:ea typeface="Helvetica Neue Light" panose="02000403000000020004" pitchFamily="2" charset="0"/>
              </a:rPr>
              <a:t>Hide/Show actual/predicted (to focus on partial dependencies)</a:t>
            </a:r>
          </a:p>
          <a:p>
            <a:pPr>
              <a:spcBef>
                <a:spcPts val="900"/>
              </a:spcBef>
              <a:spcAft>
                <a:spcPts val="300"/>
              </a:spcAft>
            </a:pPr>
            <a:r>
              <a:rPr lang="en-US" sz="1000" b="1" dirty="0">
                <a:latin typeface="Helvetica Neue Light" panose="02000403000000020004" pitchFamily="2" charset="0"/>
                <a:ea typeface="Helvetica Neue Light" panose="02000403000000020004" pitchFamily="2" charset="0"/>
              </a:rPr>
              <a:t>Response transform</a:t>
            </a:r>
          </a:p>
          <a:p>
            <a:pPr marL="93663" indent="-93663">
              <a:buFont typeface="Arial" panose="020B0604020202020204" pitchFamily="34" charset="0"/>
              <a:buChar char="•"/>
            </a:pPr>
            <a:r>
              <a:rPr lang="en-US" sz="800" dirty="0">
                <a:latin typeface="Helvetica Neue Light" panose="02000403000000020004" pitchFamily="2" charset="0"/>
                <a:ea typeface="Helvetica Neue Light" panose="02000403000000020004" pitchFamily="2" charset="0"/>
              </a:rPr>
              <a:t>Applies the selected transformation to the y-axis</a:t>
            </a:r>
          </a:p>
        </p:txBody>
      </p:sp>
      <p:sp>
        <p:nvSpPr>
          <p:cNvPr id="35" name="TextBox 34">
            <a:extLst>
              <a:ext uri="{FF2B5EF4-FFF2-40B4-BE49-F238E27FC236}">
                <a16:creationId xmlns:a16="http://schemas.microsoft.com/office/drawing/2014/main" id="{E099B05A-A457-1442-B54E-DCC864964818}"/>
              </a:ext>
            </a:extLst>
          </p:cNvPr>
          <p:cNvSpPr txBox="1"/>
          <p:nvPr/>
        </p:nvSpPr>
        <p:spPr>
          <a:xfrm>
            <a:off x="3996876" y="2944390"/>
            <a:ext cx="2769684" cy="1485022"/>
          </a:xfrm>
          <a:prstGeom prst="rect">
            <a:avLst/>
          </a:prstGeom>
          <a:noFill/>
        </p:spPr>
        <p:txBody>
          <a:bodyPr wrap="square" rtlCol="0">
            <a:spAutoFit/>
          </a:bodyPr>
          <a:lstStyle/>
          <a:p>
            <a:pPr>
              <a:spcAft>
                <a:spcPts val="300"/>
              </a:spcAft>
            </a:pPr>
            <a:r>
              <a:rPr lang="en-US" sz="800" b="1" dirty="0">
                <a:latin typeface="Helvetica Neue Light" panose="02000403000000020004" pitchFamily="2" charset="0"/>
                <a:ea typeface="Helvetica Neue Light" panose="02000403000000020004" pitchFamily="2" charset="0"/>
              </a:rPr>
              <a:t>Typical chart</a:t>
            </a:r>
          </a:p>
          <a:p>
            <a:pPr marL="93663" indent="-93663">
              <a:buFont typeface="Arial" panose="020B0604020202020204" pitchFamily="34" charset="0"/>
              <a:buChar char="•"/>
            </a:pPr>
            <a:r>
              <a:rPr lang="en-US" sz="800" dirty="0">
                <a:latin typeface="Helvetica Neue Light" panose="02000403000000020004" pitchFamily="2" charset="0"/>
                <a:ea typeface="Helvetica Neue Light" panose="02000403000000020004" pitchFamily="2" charset="0"/>
              </a:rPr>
              <a:t>Black line: Actual (% of matches with a Home Win)</a:t>
            </a:r>
          </a:p>
          <a:p>
            <a:pPr marL="93663" indent="-93663">
              <a:buFont typeface="Arial" panose="020B0604020202020204" pitchFamily="34" charset="0"/>
              <a:buChar char="•"/>
            </a:pPr>
            <a:r>
              <a:rPr lang="en-US" sz="800" dirty="0">
                <a:latin typeface="Helvetica Neue Light" panose="02000403000000020004" pitchFamily="2" charset="0"/>
                <a:ea typeface="Helvetica Neue Light" panose="02000403000000020004" pitchFamily="2" charset="0"/>
              </a:rPr>
              <a:t>Red line: GLM prediction</a:t>
            </a:r>
          </a:p>
          <a:p>
            <a:pPr marL="93663" indent="-93663">
              <a:buFont typeface="Arial" panose="020B0604020202020204" pitchFamily="34" charset="0"/>
              <a:buChar char="•"/>
            </a:pPr>
            <a:r>
              <a:rPr lang="en-US" sz="800" dirty="0">
                <a:latin typeface="Helvetica Neue Light" panose="02000403000000020004" pitchFamily="2" charset="0"/>
                <a:ea typeface="Helvetica Neue Light" panose="02000403000000020004" pitchFamily="2" charset="0"/>
              </a:rPr>
              <a:t>Blue bars: Weight (number of games in each band)</a:t>
            </a:r>
          </a:p>
          <a:p>
            <a:pPr marL="93663" indent="-93663">
              <a:buFont typeface="Arial" panose="020B0604020202020204" pitchFamily="34" charset="0"/>
              <a:buChar char="•"/>
            </a:pPr>
            <a:endParaRPr lang="en-US" sz="800" dirty="0">
              <a:latin typeface="Helvetica Neue Light" panose="02000403000000020004" pitchFamily="2" charset="0"/>
              <a:ea typeface="Helvetica Neue Light" panose="02000403000000020004" pitchFamily="2" charset="0"/>
            </a:endParaRPr>
          </a:p>
          <a:p>
            <a:r>
              <a:rPr lang="en-US" sz="800" dirty="0">
                <a:latin typeface="Helvetica Neue Light" panose="02000403000000020004" pitchFamily="2" charset="0"/>
                <a:ea typeface="Helvetica Neue Light" panose="02000403000000020004" pitchFamily="2" charset="0"/>
              </a:rPr>
              <a:t>Note that pre-banding of features is not needed.</a:t>
            </a:r>
          </a:p>
          <a:p>
            <a:r>
              <a:rPr lang="en-US" sz="800" dirty="0">
                <a:latin typeface="Helvetica Neue Light" panose="02000403000000020004" pitchFamily="2" charset="0"/>
                <a:ea typeface="Helvetica Neue Light" panose="02000403000000020004" pitchFamily="2" charset="0"/>
              </a:rPr>
              <a:t>Control the banding using the Banding option (top right).</a:t>
            </a:r>
          </a:p>
          <a:p>
            <a:endParaRPr lang="en-US" sz="800" dirty="0">
              <a:latin typeface="Helvetica Neue Light" panose="02000403000000020004" pitchFamily="2" charset="0"/>
              <a:ea typeface="Helvetica Neue Light" panose="02000403000000020004" pitchFamily="2" charset="0"/>
            </a:endParaRPr>
          </a:p>
          <a:p>
            <a:r>
              <a:rPr lang="en-US" sz="800" dirty="0">
                <a:latin typeface="Helvetica Neue Light" panose="02000403000000020004" pitchFamily="2" charset="0"/>
                <a:ea typeface="Helvetica Neue Light" panose="02000403000000020004" pitchFamily="2" charset="0"/>
              </a:rPr>
              <a:t>The chart is based on the </a:t>
            </a:r>
            <a:r>
              <a:rPr lang="en-US" sz="800" dirty="0" err="1">
                <a:latin typeface="Helvetica Neue Light" panose="02000403000000020004" pitchFamily="2" charset="0"/>
                <a:ea typeface="Helvetica Neue Light" panose="02000403000000020004" pitchFamily="2" charset="0"/>
              </a:rPr>
              <a:t>plotly</a:t>
            </a:r>
            <a:r>
              <a:rPr lang="en-US" sz="800" dirty="0">
                <a:latin typeface="Helvetica Neue Light" panose="02000403000000020004" pitchFamily="2" charset="0"/>
                <a:ea typeface="Helvetica Neue Light" panose="02000403000000020004" pitchFamily="2" charset="0"/>
              </a:rPr>
              <a:t> library and provides the usual </a:t>
            </a:r>
            <a:r>
              <a:rPr lang="en-US" sz="800" dirty="0" err="1">
                <a:latin typeface="Helvetica Neue Light" panose="02000403000000020004" pitchFamily="2" charset="0"/>
                <a:ea typeface="Helvetica Neue Light" panose="02000403000000020004" pitchFamily="2" charset="0"/>
              </a:rPr>
              <a:t>plotly</a:t>
            </a:r>
            <a:r>
              <a:rPr lang="en-US" sz="800" dirty="0">
                <a:latin typeface="Helvetica Neue Light" panose="02000403000000020004" pitchFamily="2" charset="0"/>
                <a:ea typeface="Helvetica Neue Light" panose="02000403000000020004" pitchFamily="2" charset="0"/>
              </a:rPr>
              <a:t> controls for zoom, highlighting values, downloading a plot as a .</a:t>
            </a:r>
            <a:r>
              <a:rPr lang="en-US" sz="800" dirty="0" err="1">
                <a:latin typeface="Helvetica Neue Light" panose="02000403000000020004" pitchFamily="2" charset="0"/>
                <a:ea typeface="Helvetica Neue Light" panose="02000403000000020004" pitchFamily="2" charset="0"/>
              </a:rPr>
              <a:t>png</a:t>
            </a:r>
            <a:r>
              <a:rPr lang="en-US" sz="800" dirty="0">
                <a:latin typeface="Helvetica Neue Light" panose="02000403000000020004" pitchFamily="2" charset="0"/>
                <a:ea typeface="Helvetica Neue Light" panose="02000403000000020004" pitchFamily="2" charset="0"/>
              </a:rPr>
              <a:t> file.</a:t>
            </a:r>
          </a:p>
        </p:txBody>
      </p:sp>
      <p:sp>
        <p:nvSpPr>
          <p:cNvPr id="16" name="Rounded Rectangle 15">
            <a:extLst>
              <a:ext uri="{FF2B5EF4-FFF2-40B4-BE49-F238E27FC236}">
                <a16:creationId xmlns:a16="http://schemas.microsoft.com/office/drawing/2014/main" id="{F53101F1-599C-5C42-899B-2A4AE256CE0E}"/>
              </a:ext>
            </a:extLst>
          </p:cNvPr>
          <p:cNvSpPr/>
          <p:nvPr/>
        </p:nvSpPr>
        <p:spPr>
          <a:xfrm>
            <a:off x="3530920" y="2566202"/>
            <a:ext cx="792236" cy="209379"/>
          </a:xfrm>
          <a:prstGeom prst="roundRect">
            <a:avLst>
              <a:gd name="adj" fmla="val 1112"/>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A73D1F-B24A-EA49-A032-F0C573B5EE79}"/>
              </a:ext>
            </a:extLst>
          </p:cNvPr>
          <p:cNvSpPr txBox="1"/>
          <p:nvPr/>
        </p:nvSpPr>
        <p:spPr>
          <a:xfrm>
            <a:off x="4525713" y="2546481"/>
            <a:ext cx="3032909" cy="246221"/>
          </a:xfrm>
          <a:prstGeom prst="rect">
            <a:avLst/>
          </a:prstGeom>
          <a:noFill/>
        </p:spPr>
        <p:txBody>
          <a:bodyPr wrap="square" rtlCol="0">
            <a:spAutoFit/>
          </a:bodyPr>
          <a:lstStyle/>
          <a:p>
            <a:r>
              <a:rPr lang="en-US" sz="1000" dirty="0">
                <a:latin typeface="Helvetica Neue Light" panose="02000403000000020004" pitchFamily="2" charset="0"/>
                <a:ea typeface="Helvetica Neue Light" panose="02000403000000020004" pitchFamily="2" charset="0"/>
              </a:rPr>
              <a:t>View information as chart (below) or in table form</a:t>
            </a:r>
          </a:p>
        </p:txBody>
      </p:sp>
      <p:cxnSp>
        <p:nvCxnSpPr>
          <p:cNvPr id="19" name="Straight Arrow Connector 18">
            <a:extLst>
              <a:ext uri="{FF2B5EF4-FFF2-40B4-BE49-F238E27FC236}">
                <a16:creationId xmlns:a16="http://schemas.microsoft.com/office/drawing/2014/main" id="{BDD8F99E-4279-EA4D-8226-D70739DEE043}"/>
              </a:ext>
            </a:extLst>
          </p:cNvPr>
          <p:cNvCxnSpPr>
            <a:cxnSpLocks/>
            <a:stCxn id="18" idx="1"/>
            <a:endCxn id="16" idx="3"/>
          </p:cNvCxnSpPr>
          <p:nvPr/>
        </p:nvCxnSpPr>
        <p:spPr>
          <a:xfrm flipH="1">
            <a:off x="4323156" y="2669592"/>
            <a:ext cx="202557" cy="1300"/>
          </a:xfrm>
          <a:prstGeom prst="straightConnector1">
            <a:avLst/>
          </a:prstGeom>
          <a:ln w="25400">
            <a:solidFill>
              <a:srgbClr val="FF0000"/>
            </a:solidFill>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579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bg/>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xEl>
                                              <p:pRg st="2" end="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xEl>
                                              <p:pRg st="3" end="3"/>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xEl>
                                              <p:pRg st="6" end="6"/>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xEl>
                                              <p:pRg st="7" end="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4">
                                            <p:txEl>
                                              <p:pRg st="8" end="8"/>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xEl>
                                              <p:pRg st="9" end="9"/>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xEl>
                                              <p:pRg st="10" end="1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4">
                                            <p:txEl>
                                              <p:pRg st="11" end="11"/>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xEl>
                                              <p:pRg st="12" end="12"/>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4">
                                            <p:txEl>
                                              <p:pRg st="13" end="13"/>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4">
                                            <p:txEl>
                                              <p:pRg st="14" end="14"/>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4">
                                            <p:txEl>
                                              <p:pRg st="15" end="15"/>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4">
                                            <p:txEl>
                                              <p:pRg st="16" end="16"/>
                                            </p:txEl>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4">
                                            <p:txEl>
                                              <p:pRg st="17" end="17"/>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4">
                                            <p:txEl>
                                              <p:pRg st="18" end="18"/>
                                            </p:txEl>
                                          </p:spTgt>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4">
                                            <p:txEl>
                                              <p:pRg st="19" end="19"/>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4">
                                            <p:txEl>
                                              <p:pRg st="20" end="20"/>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21" grpId="0" animBg="1"/>
      <p:bldP spid="22" grpId="0"/>
      <p:bldP spid="28" grpId="0"/>
      <p:bldP spid="29" grpId="0" animBg="1"/>
      <p:bldP spid="34" grpId="0" uiExpand="1" build="allAtOnce" animBg="1"/>
      <p:bldP spid="16" grpId="0" animBg="1"/>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F2BFDE6-6242-0C4E-9176-4A3188F8D5EA}"/>
              </a:ext>
            </a:extLst>
          </p:cNvPr>
          <p:cNvSpPr>
            <a:spLocks noGrp="1"/>
          </p:cNvSpPr>
          <p:nvPr>
            <p:ph type="sldNum" sz="quarter" idx="12"/>
          </p:nvPr>
        </p:nvSpPr>
        <p:spPr/>
        <p:txBody>
          <a:bodyPr/>
          <a:lstStyle/>
          <a:p>
            <a:fld id="{C83DB476-1AE2-4248-99F8-67D35D86A992}" type="slidenum">
              <a:rPr lang="en-US" smtClean="0"/>
              <a:pPr/>
              <a:t>9</a:t>
            </a:fld>
            <a:endParaRPr lang="en-US" dirty="0"/>
          </a:p>
        </p:txBody>
      </p:sp>
      <p:sp>
        <p:nvSpPr>
          <p:cNvPr id="7" name="Title 1">
            <a:extLst>
              <a:ext uri="{FF2B5EF4-FFF2-40B4-BE49-F238E27FC236}">
                <a16:creationId xmlns:a16="http://schemas.microsoft.com/office/drawing/2014/main" id="{8E662AB1-DE3C-BE4D-839A-E7A40BBCCE9C}"/>
              </a:ext>
            </a:extLst>
          </p:cNvPr>
          <p:cNvSpPr>
            <a:spLocks noGrp="1"/>
          </p:cNvSpPr>
          <p:nvPr>
            <p:ph type="title"/>
          </p:nvPr>
        </p:nvSpPr>
        <p:spPr>
          <a:xfrm>
            <a:off x="838200" y="468157"/>
            <a:ext cx="10515600" cy="729579"/>
          </a:xfrm>
        </p:spPr>
        <p:txBody>
          <a:bodyPr>
            <a:normAutofit/>
          </a:bodyPr>
          <a:lstStyle/>
          <a:p>
            <a:r>
              <a:rPr lang="en-US" sz="3200" dirty="0">
                <a:latin typeface="Helvetica Neue Light" panose="02000403000000020004" pitchFamily="2" charset="0"/>
                <a:ea typeface="Helvetica Neue Light" panose="02000403000000020004" pitchFamily="2" charset="0"/>
              </a:rPr>
              <a:t>3. lucidum controls – MappaR</a:t>
            </a:r>
          </a:p>
        </p:txBody>
      </p:sp>
      <p:sp>
        <p:nvSpPr>
          <p:cNvPr id="4" name="Content Placeholder 9">
            <a:extLst>
              <a:ext uri="{FF2B5EF4-FFF2-40B4-BE49-F238E27FC236}">
                <a16:creationId xmlns:a16="http://schemas.microsoft.com/office/drawing/2014/main" id="{4F8807AC-B475-3647-9EED-72C4D4345DFA}"/>
              </a:ext>
            </a:extLst>
          </p:cNvPr>
          <p:cNvSpPr>
            <a:spLocks noGrp="1"/>
          </p:cNvSpPr>
          <p:nvPr>
            <p:ph idx="1"/>
          </p:nvPr>
        </p:nvSpPr>
        <p:spPr>
          <a:xfrm>
            <a:off x="9164503" y="1619678"/>
            <a:ext cx="2743201" cy="4610769"/>
          </a:xfrm>
        </p:spPr>
        <p:txBody>
          <a:bodyPr>
            <a:noAutofit/>
          </a:bodyPr>
          <a:lstStyle/>
          <a:p>
            <a:pPr marL="0" indent="0">
              <a:spcBef>
                <a:spcPts val="0"/>
              </a:spcBef>
              <a:spcAft>
                <a:spcPts val="600"/>
              </a:spcAft>
              <a:buNone/>
            </a:pPr>
            <a:r>
              <a:rPr lang="en-US" sz="1000" dirty="0">
                <a:latin typeface="Helvetica Neue Light" panose="02000403000000020004" pitchFamily="2" charset="0"/>
                <a:ea typeface="Helvetica Neue Light" panose="02000403000000020004" pitchFamily="2" charset="0"/>
              </a:rPr>
              <a:t>To enable mapping, ensure that you have columns called PostcodeArea, PostcodeSector and PostcodeUnit in your dataset to be able to plot at those respective levels.</a:t>
            </a:r>
          </a:p>
          <a:p>
            <a:pPr marL="0" indent="0">
              <a:spcBef>
                <a:spcPts val="0"/>
              </a:spcBef>
              <a:spcAft>
                <a:spcPts val="600"/>
              </a:spcAft>
              <a:buNone/>
            </a:pPr>
            <a:endParaRPr lang="en-US" sz="1000" dirty="0">
              <a:latin typeface="Helvetica Neue Light" panose="02000403000000020004" pitchFamily="2" charset="0"/>
              <a:ea typeface="Helvetica Neue Light" panose="02000403000000020004" pitchFamily="2" charset="0"/>
            </a:endParaRPr>
          </a:p>
          <a:p>
            <a:pPr marL="0" indent="0">
              <a:spcBef>
                <a:spcPts val="0"/>
              </a:spcBef>
              <a:spcAft>
                <a:spcPts val="600"/>
              </a:spcAft>
              <a:buNone/>
            </a:pPr>
            <a:r>
              <a:rPr lang="en-US" sz="1000" dirty="0">
                <a:latin typeface="Helvetica Neue Light" panose="02000403000000020004" pitchFamily="2" charset="0"/>
                <a:ea typeface="Helvetica Neue Light" panose="02000403000000020004" pitchFamily="2" charset="0"/>
              </a:rPr>
              <a:t>Ensure that postcodes are in the “Royal Mail” format, i.e., use the space between the incode and outcode: “PO15 7JT”, not “PO157JT”.</a:t>
            </a:r>
          </a:p>
          <a:p>
            <a:pPr marL="0" indent="0">
              <a:spcBef>
                <a:spcPts val="0"/>
              </a:spcBef>
              <a:spcAft>
                <a:spcPts val="600"/>
              </a:spcAft>
              <a:buNone/>
            </a:pPr>
            <a:endParaRPr lang="en-US" sz="1000" dirty="0">
              <a:latin typeface="Helvetica Neue Light" panose="02000403000000020004" pitchFamily="2" charset="0"/>
              <a:ea typeface="Helvetica Neue Light" panose="02000403000000020004" pitchFamily="2" charset="0"/>
            </a:endParaRPr>
          </a:p>
          <a:p>
            <a:pPr marL="0" indent="0">
              <a:spcBef>
                <a:spcPts val="0"/>
              </a:spcBef>
              <a:spcAft>
                <a:spcPts val="600"/>
              </a:spcAft>
              <a:buNone/>
            </a:pPr>
            <a:r>
              <a:rPr lang="en-US" sz="1000" dirty="0">
                <a:latin typeface="Helvetica Neue Light" panose="02000403000000020004" pitchFamily="2" charset="0"/>
                <a:ea typeface="Helvetica Neue Light" panose="02000403000000020004" pitchFamily="2" charset="0"/>
              </a:rPr>
              <a:t>Converting these fields to factor will speed up operation as R summarises factors more quickly than characters.</a:t>
            </a:r>
          </a:p>
          <a:p>
            <a:pPr marL="0" indent="0">
              <a:spcBef>
                <a:spcPts val="0"/>
              </a:spcBef>
              <a:spcAft>
                <a:spcPts val="600"/>
              </a:spcAft>
              <a:buNone/>
            </a:pPr>
            <a:endParaRPr lang="en-US" sz="1000" dirty="0">
              <a:latin typeface="Helvetica Neue Light" panose="02000403000000020004" pitchFamily="2" charset="0"/>
              <a:ea typeface="Helvetica Neue Light" panose="02000403000000020004" pitchFamily="2" charset="0"/>
            </a:endParaRPr>
          </a:p>
          <a:p>
            <a:pPr marL="0" indent="0">
              <a:spcBef>
                <a:spcPts val="0"/>
              </a:spcBef>
              <a:spcAft>
                <a:spcPts val="600"/>
              </a:spcAft>
              <a:buNone/>
            </a:pPr>
            <a:r>
              <a:rPr lang="en-US" sz="1000" dirty="0">
                <a:latin typeface="Helvetica Neue Light" panose="02000403000000020004" pitchFamily="2" charset="0"/>
                <a:ea typeface="Helvetica Neue Light" panose="02000403000000020004" pitchFamily="2" charset="0"/>
              </a:rPr>
              <a:t>Postcode units can only be plotted for one postcode area at a time (as otherwise the browser runs too slowly).</a:t>
            </a:r>
          </a:p>
          <a:p>
            <a:pPr marL="0" indent="0">
              <a:spcBef>
                <a:spcPts val="0"/>
              </a:spcBef>
              <a:spcAft>
                <a:spcPts val="600"/>
              </a:spcAft>
              <a:buNone/>
            </a:pPr>
            <a:endParaRPr lang="en-US" sz="1000" dirty="0">
              <a:latin typeface="Helvetica Neue Light" panose="02000403000000020004" pitchFamily="2" charset="0"/>
              <a:ea typeface="Helvetica Neue Light" panose="02000403000000020004" pitchFamily="2" charset="0"/>
            </a:endParaRPr>
          </a:p>
          <a:p>
            <a:pPr marL="0" indent="0">
              <a:spcBef>
                <a:spcPts val="0"/>
              </a:spcBef>
              <a:spcAft>
                <a:spcPts val="600"/>
              </a:spcAft>
              <a:buNone/>
            </a:pPr>
            <a:r>
              <a:rPr lang="en-US" sz="1000" dirty="0">
                <a:latin typeface="Helvetica Neue Light" panose="02000403000000020004" pitchFamily="2" charset="0"/>
                <a:ea typeface="Helvetica Neue Light" panose="02000403000000020004" pitchFamily="2" charset="0"/>
              </a:rPr>
              <a:t>Postcode area performance is always fast, while sectors and unit performance depends on the browser performance.</a:t>
            </a:r>
          </a:p>
          <a:p>
            <a:pPr marL="0" indent="0">
              <a:spcBef>
                <a:spcPts val="0"/>
              </a:spcBef>
              <a:spcAft>
                <a:spcPts val="600"/>
              </a:spcAft>
              <a:buNone/>
            </a:pPr>
            <a:endParaRPr lang="en-US" sz="1000" dirty="0">
              <a:latin typeface="Helvetica Neue Light" panose="02000403000000020004" pitchFamily="2" charset="0"/>
              <a:ea typeface="Helvetica Neue Light" panose="02000403000000020004" pitchFamily="2" charset="0"/>
            </a:endParaRPr>
          </a:p>
          <a:p>
            <a:pPr marL="0" indent="0">
              <a:spcBef>
                <a:spcPts val="0"/>
              </a:spcBef>
              <a:spcAft>
                <a:spcPts val="600"/>
              </a:spcAft>
              <a:buNone/>
            </a:pPr>
            <a:r>
              <a:rPr lang="en-US" sz="1000" dirty="0">
                <a:latin typeface="Helvetica Neue Light" panose="02000403000000020004" pitchFamily="2" charset="0"/>
                <a:ea typeface="Helvetica Neue Light" panose="02000403000000020004" pitchFamily="2" charset="0"/>
              </a:rPr>
              <a:t>The shapefiles built into lucidum are all open-source.  The unit file is updated quarterly while the sector file is now a few years out of date.  However, it is easy to use purchased shapefiles within the toolkit if preferred.</a:t>
            </a:r>
          </a:p>
        </p:txBody>
      </p:sp>
      <p:sp>
        <p:nvSpPr>
          <p:cNvPr id="6" name="TextBox 5">
            <a:extLst>
              <a:ext uri="{FF2B5EF4-FFF2-40B4-BE49-F238E27FC236}">
                <a16:creationId xmlns:a16="http://schemas.microsoft.com/office/drawing/2014/main" id="{71459FDC-80E2-1548-92EC-9B9E1A681589}"/>
              </a:ext>
            </a:extLst>
          </p:cNvPr>
          <p:cNvSpPr txBox="1"/>
          <p:nvPr/>
        </p:nvSpPr>
        <p:spPr>
          <a:xfrm>
            <a:off x="7328647" y="194234"/>
            <a:ext cx="4583605" cy="307777"/>
          </a:xfrm>
          <a:prstGeom prst="rect">
            <a:avLst/>
          </a:prstGeom>
          <a:solidFill>
            <a:srgbClr val="0070C0"/>
          </a:solidFill>
        </p:spPr>
        <p:txBody>
          <a:bodyPr wrap="square" rtlCol="0">
            <a:spAutoFit/>
          </a:bodyPr>
          <a:lstStyle/>
          <a:p>
            <a:pPr algn="ctr"/>
            <a:r>
              <a:rPr lang="en-US" sz="1400" b="1" dirty="0">
                <a:solidFill>
                  <a:schemeClr val="bg1"/>
                </a:solidFill>
                <a:latin typeface="Courier" pitchFamily="2" charset="0"/>
              </a:rPr>
              <a:t>Example: 03_lucidum_load_uk_postcodes.R</a:t>
            </a:r>
          </a:p>
        </p:txBody>
      </p:sp>
      <p:pic>
        <p:nvPicPr>
          <p:cNvPr id="2" name="Picture 1">
            <a:extLst>
              <a:ext uri="{FF2B5EF4-FFF2-40B4-BE49-F238E27FC236}">
                <a16:creationId xmlns:a16="http://schemas.microsoft.com/office/drawing/2014/main" id="{26AFD6D1-090A-5741-AD37-C6A90C074762}"/>
              </a:ext>
            </a:extLst>
          </p:cNvPr>
          <p:cNvPicPr>
            <a:picLocks noChangeAspect="1"/>
          </p:cNvPicPr>
          <p:nvPr/>
        </p:nvPicPr>
        <p:blipFill>
          <a:blip r:embed="rId2"/>
          <a:stretch>
            <a:fillRect/>
          </a:stretch>
        </p:blipFill>
        <p:spPr>
          <a:xfrm>
            <a:off x="971606" y="1245552"/>
            <a:ext cx="8054635" cy="5040814"/>
          </a:xfrm>
          <a:prstGeom prst="rect">
            <a:avLst/>
          </a:prstGeom>
        </p:spPr>
      </p:pic>
      <p:sp>
        <p:nvSpPr>
          <p:cNvPr id="8" name="TextBox 7">
            <a:extLst>
              <a:ext uri="{FF2B5EF4-FFF2-40B4-BE49-F238E27FC236}">
                <a16:creationId xmlns:a16="http://schemas.microsoft.com/office/drawing/2014/main" id="{F1F3DAB2-C4D0-A84A-89B0-6FF2E253C4AB}"/>
              </a:ext>
            </a:extLst>
          </p:cNvPr>
          <p:cNvSpPr txBox="1"/>
          <p:nvPr/>
        </p:nvSpPr>
        <p:spPr>
          <a:xfrm>
            <a:off x="5961089" y="5458816"/>
            <a:ext cx="1424889" cy="707886"/>
          </a:xfrm>
          <a:prstGeom prst="rect">
            <a:avLst/>
          </a:prstGeom>
          <a:noFill/>
        </p:spPr>
        <p:txBody>
          <a:bodyPr wrap="square" rtlCol="0">
            <a:spAutoFit/>
          </a:bodyPr>
          <a:lstStyle/>
          <a:p>
            <a:pPr algn="r"/>
            <a:r>
              <a:rPr lang="en-US" sz="1000" dirty="0">
                <a:latin typeface="Helvetica Neue Light" panose="02000403000000020004" pitchFamily="2" charset="0"/>
                <a:ea typeface="Helvetica Neue Light" panose="02000403000000020004" pitchFamily="2" charset="0"/>
              </a:rPr>
              <a:t>Light/dark background</a:t>
            </a:r>
          </a:p>
          <a:p>
            <a:pPr algn="r"/>
            <a:r>
              <a:rPr lang="en-US" sz="1000" dirty="0">
                <a:latin typeface="Helvetica Neue Light" panose="02000403000000020004" pitchFamily="2" charset="0"/>
                <a:ea typeface="Helvetica Neue Light" panose="02000403000000020004" pitchFamily="2" charset="0"/>
              </a:rPr>
              <a:t>(e.g. to copy/paste for printed presentation)</a:t>
            </a:r>
          </a:p>
        </p:txBody>
      </p:sp>
      <p:sp>
        <p:nvSpPr>
          <p:cNvPr id="9" name="Rounded Rectangle 8">
            <a:extLst>
              <a:ext uri="{FF2B5EF4-FFF2-40B4-BE49-F238E27FC236}">
                <a16:creationId xmlns:a16="http://schemas.microsoft.com/office/drawing/2014/main" id="{BF4DE83F-05B1-7E4E-8614-94CE51ED2341}"/>
              </a:ext>
            </a:extLst>
          </p:cNvPr>
          <p:cNvSpPr/>
          <p:nvPr/>
        </p:nvSpPr>
        <p:spPr>
          <a:xfrm>
            <a:off x="7498085" y="4936932"/>
            <a:ext cx="465512" cy="133831"/>
          </a:xfrm>
          <a:prstGeom prst="roundRect">
            <a:avLst>
              <a:gd name="adj" fmla="val 1112"/>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B2A85B72-0D92-EE48-864E-0073228E741A}"/>
              </a:ext>
            </a:extLst>
          </p:cNvPr>
          <p:cNvCxnSpPr>
            <a:cxnSpLocks/>
            <a:stCxn id="8" idx="3"/>
            <a:endCxn id="9" idx="2"/>
          </p:cNvCxnSpPr>
          <p:nvPr/>
        </p:nvCxnSpPr>
        <p:spPr>
          <a:xfrm flipV="1">
            <a:off x="7385978" y="5070763"/>
            <a:ext cx="344863" cy="741996"/>
          </a:xfrm>
          <a:prstGeom prst="straightConnector1">
            <a:avLst/>
          </a:prstGeom>
          <a:ln w="12700">
            <a:solidFill>
              <a:srgbClr val="FF0000"/>
            </a:solidFill>
            <a:tailEnd type="oval" w="sm" len="sm"/>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73A93085-C58B-6A49-8BD5-60A149CC9377}"/>
              </a:ext>
            </a:extLst>
          </p:cNvPr>
          <p:cNvSpPr/>
          <p:nvPr/>
        </p:nvSpPr>
        <p:spPr>
          <a:xfrm>
            <a:off x="8101860" y="4936932"/>
            <a:ext cx="676384" cy="133831"/>
          </a:xfrm>
          <a:prstGeom prst="roundRect">
            <a:avLst>
              <a:gd name="adj" fmla="val 1112"/>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DF3D8FB7-8462-0047-86B0-BA42E34B0335}"/>
              </a:ext>
            </a:extLst>
          </p:cNvPr>
          <p:cNvCxnSpPr>
            <a:cxnSpLocks/>
            <a:endCxn id="19" idx="2"/>
          </p:cNvCxnSpPr>
          <p:nvPr/>
        </p:nvCxnSpPr>
        <p:spPr>
          <a:xfrm flipV="1">
            <a:off x="8366367" y="5070763"/>
            <a:ext cx="73685" cy="221673"/>
          </a:xfrm>
          <a:prstGeom prst="straightConnector1">
            <a:avLst/>
          </a:prstGeom>
          <a:ln w="12700">
            <a:solidFill>
              <a:srgbClr val="FF0000"/>
            </a:solidFill>
            <a:tailEnd type="oval" w="sm" len="sm"/>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E8894B7-A3E3-A747-BDB1-7206105DCCFB}"/>
              </a:ext>
            </a:extLst>
          </p:cNvPr>
          <p:cNvSpPr txBox="1"/>
          <p:nvPr/>
        </p:nvSpPr>
        <p:spPr>
          <a:xfrm>
            <a:off x="7524241" y="5327735"/>
            <a:ext cx="1432844" cy="861774"/>
          </a:xfrm>
          <a:prstGeom prst="rect">
            <a:avLst/>
          </a:prstGeom>
          <a:noFill/>
        </p:spPr>
        <p:txBody>
          <a:bodyPr wrap="square" rtlCol="0">
            <a:spAutoFit/>
          </a:bodyPr>
          <a:lstStyle/>
          <a:p>
            <a:pPr algn="r"/>
            <a:r>
              <a:rPr lang="en-US" sz="1000" dirty="0">
                <a:latin typeface="Helvetica Neue Light" panose="02000403000000020004" pitchFamily="2" charset="0"/>
                <a:ea typeface="Helvetica Neue Light" panose="02000403000000020004" pitchFamily="2" charset="0"/>
              </a:rPr>
              <a:t>Sectors &amp; units are slower to map.  Only select this option if you need to view the map at these resolutions.</a:t>
            </a:r>
          </a:p>
        </p:txBody>
      </p:sp>
      <p:sp>
        <p:nvSpPr>
          <p:cNvPr id="25" name="TextBox 24">
            <a:extLst>
              <a:ext uri="{FF2B5EF4-FFF2-40B4-BE49-F238E27FC236}">
                <a16:creationId xmlns:a16="http://schemas.microsoft.com/office/drawing/2014/main" id="{E32C95CA-3355-884E-A8D1-FF7F4F0797E6}"/>
              </a:ext>
            </a:extLst>
          </p:cNvPr>
          <p:cNvSpPr txBox="1"/>
          <p:nvPr/>
        </p:nvSpPr>
        <p:spPr>
          <a:xfrm>
            <a:off x="0" y="1619678"/>
            <a:ext cx="971606" cy="400110"/>
          </a:xfrm>
          <a:prstGeom prst="rect">
            <a:avLst/>
          </a:prstGeom>
          <a:noFill/>
        </p:spPr>
        <p:txBody>
          <a:bodyPr wrap="square" rtlCol="0">
            <a:spAutoFit/>
          </a:bodyPr>
          <a:lstStyle/>
          <a:p>
            <a:pPr algn="r"/>
            <a:r>
              <a:rPr lang="en-US" sz="1000" dirty="0">
                <a:latin typeface="Helvetica Neue Light" panose="02000403000000020004" pitchFamily="2" charset="0"/>
                <a:ea typeface="Helvetica Neue Light" panose="02000403000000020004" pitchFamily="2" charset="0"/>
              </a:rPr>
              <a:t>Choose </a:t>
            </a:r>
            <a:r>
              <a:rPr lang="en-US" sz="1000" dirty="0" err="1">
                <a:latin typeface="Helvetica Neue Light" panose="02000403000000020004" pitchFamily="2" charset="0"/>
                <a:ea typeface="Helvetica Neue Light" panose="02000403000000020004" pitchFamily="2" charset="0"/>
              </a:rPr>
              <a:t>basemap</a:t>
            </a:r>
            <a:r>
              <a:rPr lang="en-US" sz="1000" dirty="0">
                <a:latin typeface="Helvetica Neue Light" panose="02000403000000020004" pitchFamily="2" charset="0"/>
                <a:ea typeface="Helvetica Neue Light" panose="02000403000000020004" pitchFamily="2" charset="0"/>
              </a:rPr>
              <a:t> tiles</a:t>
            </a:r>
          </a:p>
        </p:txBody>
      </p:sp>
      <p:cxnSp>
        <p:nvCxnSpPr>
          <p:cNvPr id="26" name="Straight Arrow Connector 25">
            <a:extLst>
              <a:ext uri="{FF2B5EF4-FFF2-40B4-BE49-F238E27FC236}">
                <a16:creationId xmlns:a16="http://schemas.microsoft.com/office/drawing/2014/main" id="{C72F795F-31FB-DE41-A47A-D475EE19C553}"/>
              </a:ext>
            </a:extLst>
          </p:cNvPr>
          <p:cNvCxnSpPr>
            <a:cxnSpLocks/>
            <a:stCxn id="25" idx="3"/>
          </p:cNvCxnSpPr>
          <p:nvPr/>
        </p:nvCxnSpPr>
        <p:spPr>
          <a:xfrm>
            <a:off x="971606" y="1819733"/>
            <a:ext cx="181092" cy="241823"/>
          </a:xfrm>
          <a:prstGeom prst="straightConnector1">
            <a:avLst/>
          </a:prstGeom>
          <a:ln w="12700">
            <a:solidFill>
              <a:srgbClr val="FF0000"/>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5E62F27D-2A0F-E049-9E45-556E20B0A2BD}"/>
              </a:ext>
            </a:extLst>
          </p:cNvPr>
          <p:cNvSpPr/>
          <p:nvPr/>
        </p:nvSpPr>
        <p:spPr>
          <a:xfrm>
            <a:off x="1088972" y="1657004"/>
            <a:ext cx="446116" cy="670560"/>
          </a:xfrm>
          <a:prstGeom prst="roundRect">
            <a:avLst>
              <a:gd name="adj" fmla="val 1112"/>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D31EC2A-3DB0-1040-82F0-6D3ECC020F30}"/>
              </a:ext>
            </a:extLst>
          </p:cNvPr>
          <p:cNvSpPr txBox="1"/>
          <p:nvPr/>
        </p:nvSpPr>
        <p:spPr>
          <a:xfrm>
            <a:off x="4441024" y="5830815"/>
            <a:ext cx="1627271" cy="707886"/>
          </a:xfrm>
          <a:prstGeom prst="rect">
            <a:avLst/>
          </a:prstGeom>
          <a:noFill/>
        </p:spPr>
        <p:txBody>
          <a:bodyPr wrap="square" rtlCol="0">
            <a:spAutoFit/>
          </a:bodyPr>
          <a:lstStyle/>
          <a:p>
            <a:pPr algn="ctr"/>
            <a:r>
              <a:rPr lang="en-US" sz="1000" dirty="0">
                <a:latin typeface="Helvetica Neue Light" panose="02000403000000020004" pitchFamily="2" charset="0"/>
                <a:ea typeface="Helvetica Neue Light" panose="02000403000000020004" pitchFamily="2" charset="0"/>
              </a:rPr>
              <a:t>Hover over map to see the value of the selected KPI for that postcode area, sector or unit</a:t>
            </a:r>
          </a:p>
        </p:txBody>
      </p:sp>
      <p:cxnSp>
        <p:nvCxnSpPr>
          <p:cNvPr id="38" name="Straight Arrow Connector 37">
            <a:extLst>
              <a:ext uri="{FF2B5EF4-FFF2-40B4-BE49-F238E27FC236}">
                <a16:creationId xmlns:a16="http://schemas.microsoft.com/office/drawing/2014/main" id="{D0D2B561-8A4E-BF44-BADE-72AC19D77466}"/>
              </a:ext>
            </a:extLst>
          </p:cNvPr>
          <p:cNvCxnSpPr>
            <a:cxnSpLocks/>
            <a:stCxn id="37" idx="0"/>
          </p:cNvCxnSpPr>
          <p:nvPr/>
        </p:nvCxnSpPr>
        <p:spPr>
          <a:xfrm flipH="1" flipV="1">
            <a:off x="5186597" y="4936932"/>
            <a:ext cx="68063" cy="893883"/>
          </a:xfrm>
          <a:prstGeom prst="straightConnector1">
            <a:avLst/>
          </a:prstGeom>
          <a:ln w="12700">
            <a:solidFill>
              <a:srgbClr val="FF0000"/>
            </a:solidFill>
            <a:tailEnd type="oval" w="sm" len="sm"/>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B7A503F-4A77-9242-BC10-B0876B253D5A}"/>
              </a:ext>
            </a:extLst>
          </p:cNvPr>
          <p:cNvSpPr txBox="1"/>
          <p:nvPr/>
        </p:nvSpPr>
        <p:spPr>
          <a:xfrm>
            <a:off x="0" y="2395563"/>
            <a:ext cx="971606" cy="400110"/>
          </a:xfrm>
          <a:prstGeom prst="rect">
            <a:avLst/>
          </a:prstGeom>
          <a:noFill/>
        </p:spPr>
        <p:txBody>
          <a:bodyPr wrap="square" rtlCol="0">
            <a:spAutoFit/>
          </a:bodyPr>
          <a:lstStyle/>
          <a:p>
            <a:pPr algn="r"/>
            <a:r>
              <a:rPr lang="en-US" sz="1000" dirty="0">
                <a:latin typeface="Helvetica Neue Light" panose="02000403000000020004" pitchFamily="2" charset="0"/>
                <a:ea typeface="Helvetica Neue Light" panose="02000403000000020004" pitchFamily="2" charset="0"/>
              </a:rPr>
              <a:t>Choose map resolution</a:t>
            </a:r>
          </a:p>
        </p:txBody>
      </p:sp>
      <p:sp>
        <p:nvSpPr>
          <p:cNvPr id="51" name="Rounded Rectangle 50">
            <a:extLst>
              <a:ext uri="{FF2B5EF4-FFF2-40B4-BE49-F238E27FC236}">
                <a16:creationId xmlns:a16="http://schemas.microsoft.com/office/drawing/2014/main" id="{A9BF9761-A3DB-BE4F-B858-EB41CAF33206}"/>
              </a:ext>
            </a:extLst>
          </p:cNvPr>
          <p:cNvSpPr/>
          <p:nvPr/>
        </p:nvSpPr>
        <p:spPr>
          <a:xfrm>
            <a:off x="1089154" y="2327564"/>
            <a:ext cx="446116" cy="462061"/>
          </a:xfrm>
          <a:prstGeom prst="roundRect">
            <a:avLst>
              <a:gd name="adj" fmla="val 1112"/>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B41E8687-AF8F-884D-83F3-1D4779FACCDE}"/>
              </a:ext>
            </a:extLst>
          </p:cNvPr>
          <p:cNvCxnSpPr>
            <a:cxnSpLocks/>
            <a:stCxn id="50" idx="3"/>
          </p:cNvCxnSpPr>
          <p:nvPr/>
        </p:nvCxnSpPr>
        <p:spPr>
          <a:xfrm flipV="1">
            <a:off x="971606" y="2476905"/>
            <a:ext cx="181092" cy="118713"/>
          </a:xfrm>
          <a:prstGeom prst="straightConnector1">
            <a:avLst/>
          </a:prstGeom>
          <a:ln w="12700">
            <a:solidFill>
              <a:srgbClr val="FF0000"/>
            </a:solidFill>
            <a:tailEnd type="oval" w="sm" len="sm"/>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408EFE83-D19F-9143-811E-26C9637C2D49}"/>
              </a:ext>
            </a:extLst>
          </p:cNvPr>
          <p:cNvSpPr txBox="1"/>
          <p:nvPr/>
        </p:nvSpPr>
        <p:spPr>
          <a:xfrm>
            <a:off x="-17929" y="2910764"/>
            <a:ext cx="971606" cy="246221"/>
          </a:xfrm>
          <a:prstGeom prst="rect">
            <a:avLst/>
          </a:prstGeom>
          <a:noFill/>
        </p:spPr>
        <p:txBody>
          <a:bodyPr wrap="square" rtlCol="0">
            <a:spAutoFit/>
          </a:bodyPr>
          <a:lstStyle/>
          <a:p>
            <a:pPr algn="r"/>
            <a:r>
              <a:rPr lang="en-US" sz="1000" dirty="0">
                <a:latin typeface="Helvetica Neue Light" panose="02000403000000020004" pitchFamily="2" charset="0"/>
                <a:ea typeface="Helvetica Neue Light" panose="02000403000000020004" pitchFamily="2" charset="0"/>
              </a:rPr>
              <a:t>Reset map</a:t>
            </a:r>
          </a:p>
        </p:txBody>
      </p:sp>
      <p:cxnSp>
        <p:nvCxnSpPr>
          <p:cNvPr id="57" name="Straight Arrow Connector 56">
            <a:extLst>
              <a:ext uri="{FF2B5EF4-FFF2-40B4-BE49-F238E27FC236}">
                <a16:creationId xmlns:a16="http://schemas.microsoft.com/office/drawing/2014/main" id="{6AC66130-DE5E-7646-818C-B37806F55BC7}"/>
              </a:ext>
            </a:extLst>
          </p:cNvPr>
          <p:cNvCxnSpPr>
            <a:cxnSpLocks/>
            <a:stCxn id="56" idx="3"/>
          </p:cNvCxnSpPr>
          <p:nvPr/>
        </p:nvCxnSpPr>
        <p:spPr>
          <a:xfrm flipV="1">
            <a:off x="953677" y="2992106"/>
            <a:ext cx="181092" cy="41769"/>
          </a:xfrm>
          <a:prstGeom prst="straightConnector1">
            <a:avLst/>
          </a:prstGeom>
          <a:ln w="12700">
            <a:solidFill>
              <a:srgbClr val="FF0000"/>
            </a:solidFill>
            <a:tailEnd type="oval" w="sm" len="sm"/>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644BE11-D4DD-374C-A547-CC6357709619}"/>
              </a:ext>
            </a:extLst>
          </p:cNvPr>
          <p:cNvSpPr txBox="1"/>
          <p:nvPr/>
        </p:nvSpPr>
        <p:spPr>
          <a:xfrm>
            <a:off x="-17929" y="3204974"/>
            <a:ext cx="971606" cy="400110"/>
          </a:xfrm>
          <a:prstGeom prst="rect">
            <a:avLst/>
          </a:prstGeom>
          <a:noFill/>
        </p:spPr>
        <p:txBody>
          <a:bodyPr wrap="square" rtlCol="0">
            <a:spAutoFit/>
          </a:bodyPr>
          <a:lstStyle/>
          <a:p>
            <a:pPr algn="r"/>
            <a:r>
              <a:rPr lang="en-US" sz="1000" dirty="0">
                <a:latin typeface="Helvetica Neue Light" panose="02000403000000020004" pitchFamily="2" charset="0"/>
                <a:ea typeface="Helvetica Neue Light" panose="02000403000000020004" pitchFamily="2" charset="0"/>
              </a:rPr>
              <a:t>Zoom or use mouse</a:t>
            </a:r>
          </a:p>
        </p:txBody>
      </p:sp>
      <p:cxnSp>
        <p:nvCxnSpPr>
          <p:cNvPr id="59" name="Straight Arrow Connector 58">
            <a:extLst>
              <a:ext uri="{FF2B5EF4-FFF2-40B4-BE49-F238E27FC236}">
                <a16:creationId xmlns:a16="http://schemas.microsoft.com/office/drawing/2014/main" id="{6E3EE6AB-3441-D14B-9A94-325C9B0224C7}"/>
              </a:ext>
            </a:extLst>
          </p:cNvPr>
          <p:cNvCxnSpPr>
            <a:cxnSpLocks/>
            <a:stCxn id="58" idx="3"/>
          </p:cNvCxnSpPr>
          <p:nvPr/>
        </p:nvCxnSpPr>
        <p:spPr>
          <a:xfrm flipV="1">
            <a:off x="953677" y="3286316"/>
            <a:ext cx="181092" cy="118713"/>
          </a:xfrm>
          <a:prstGeom prst="straightConnector1">
            <a:avLst/>
          </a:prstGeom>
          <a:ln w="12700">
            <a:solidFill>
              <a:srgbClr val="FF0000"/>
            </a:solidFill>
            <a:tailEnd type="oval" w="sm" len="sm"/>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DC800C2-761A-764D-BF08-914E8F27917D}"/>
              </a:ext>
            </a:extLst>
          </p:cNvPr>
          <p:cNvSpPr txBox="1"/>
          <p:nvPr/>
        </p:nvSpPr>
        <p:spPr>
          <a:xfrm>
            <a:off x="7074536" y="1657004"/>
            <a:ext cx="1882549" cy="646331"/>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rPr>
              <a:t>Elevation above sea-level</a:t>
            </a:r>
          </a:p>
        </p:txBody>
      </p:sp>
    </p:spTree>
    <p:extLst>
      <p:ext uri="{BB962C8B-B14F-4D97-AF65-F5344CB8AC3E}">
        <p14:creationId xmlns:p14="http://schemas.microsoft.com/office/powerpoint/2010/main" val="205048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p:bldP spid="9" grpId="0" animBg="1"/>
      <p:bldP spid="19" grpId="0" animBg="1"/>
      <p:bldP spid="23" grpId="0"/>
      <p:bldP spid="25" grpId="0"/>
      <p:bldP spid="24" grpId="0" animBg="1"/>
      <p:bldP spid="37" grpId="0"/>
      <p:bldP spid="50" grpId="0"/>
      <p:bldP spid="51" grpId="0" animBg="1"/>
      <p:bldP spid="56" grpId="0"/>
      <p:bldP spid="5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19386</TotalTime>
  <Words>2672</Words>
  <Application>Microsoft Macintosh PowerPoint</Application>
  <PresentationFormat>Widescreen</PresentationFormat>
  <Paragraphs>259</Paragraphs>
  <Slides>14</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Arial</vt:lpstr>
      <vt:lpstr>Calibri</vt:lpstr>
      <vt:lpstr>Calibri Light</vt:lpstr>
      <vt:lpstr>Courier</vt:lpstr>
      <vt:lpstr>Helvetica Neue</vt:lpstr>
      <vt:lpstr>Helvetica Neue Condensed Black</vt:lpstr>
      <vt:lpstr>Helvetica Neue Light</vt:lpstr>
      <vt:lpstr>Helvetica Neue Medium</vt:lpstr>
      <vt:lpstr>Helvetica Neue Thin</vt:lpstr>
      <vt:lpstr>Wingdings</vt:lpstr>
      <vt:lpstr>Office Theme</vt:lpstr>
      <vt:lpstr>PowerPoint Presentation</vt:lpstr>
      <vt:lpstr>lucidum example use cases</vt:lpstr>
      <vt:lpstr>What we will cover</vt:lpstr>
      <vt:lpstr>1. Loading datasets into lucidum</vt:lpstr>
      <vt:lpstr>2. Specification files make lucidum more useful</vt:lpstr>
      <vt:lpstr>3. lucidum controls - sidebar and header</vt:lpstr>
      <vt:lpstr>3. lucidum controls – DataR</vt:lpstr>
      <vt:lpstr>3. lucidum controls – ChartaR</vt:lpstr>
      <vt:lpstr>3. lucidum controls – MappaR</vt:lpstr>
      <vt:lpstr>3. lucidum controls – GlimmaR</vt:lpstr>
      <vt:lpstr>3. lucidum controls – BoostaR</vt:lpstr>
      <vt:lpstr>4. Using SHAP values for interaction detection</vt:lpstr>
      <vt:lpstr>A1. Installation</vt:lpstr>
      <vt:lpstr>A2. Tips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MappaR Pro machine learning based spatial modelling</dc:title>
  <dc:creator>Joseph J. Scott</dc:creator>
  <cp:lastModifiedBy>Gary Hemming</cp:lastModifiedBy>
  <cp:revision>308</cp:revision>
  <dcterms:created xsi:type="dcterms:W3CDTF">2020-05-30T08:05:59Z</dcterms:created>
  <dcterms:modified xsi:type="dcterms:W3CDTF">2022-03-10T07:55:39Z</dcterms:modified>
</cp:coreProperties>
</file>